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471" r:id="rId2"/>
    <p:sldId id="457" r:id="rId3"/>
    <p:sldId id="460" r:id="rId4"/>
    <p:sldId id="461" r:id="rId5"/>
    <p:sldId id="462" r:id="rId6"/>
    <p:sldId id="465" r:id="rId7"/>
    <p:sldId id="459" r:id="rId8"/>
    <p:sldId id="466" r:id="rId9"/>
    <p:sldId id="467" r:id="rId10"/>
    <p:sldId id="464" r:id="rId11"/>
    <p:sldId id="473" r:id="rId12"/>
    <p:sldId id="472" r:id="rId13"/>
    <p:sldId id="474" r:id="rId14"/>
    <p:sldId id="475" r:id="rId15"/>
  </p:sldIdLst>
  <p:sldSz cx="9144000" cy="6858000" type="screen4x3"/>
  <p:notesSz cx="6873875" cy="10063163"/>
  <p:defaultTextStyle>
    <a:defPPr>
      <a:defRPr lang="de-DE"/>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33CC"/>
    <a:srgbClr val="00CCFF"/>
    <a:srgbClr val="009999"/>
    <a:srgbClr val="FF5050"/>
    <a:srgbClr val="FF6699"/>
    <a:srgbClr val="FF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4" autoAdjust="0"/>
    <p:restoredTop sz="84524" autoAdjust="0"/>
  </p:normalViewPr>
  <p:slideViewPr>
    <p:cSldViewPr>
      <p:cViewPr varScale="1">
        <p:scale>
          <a:sx n="86" d="100"/>
          <a:sy n="86" d="100"/>
        </p:scale>
        <p:origin x="-156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712" y="-120"/>
      </p:cViewPr>
      <p:guideLst>
        <p:guide orient="horz" pos="3170"/>
        <p:guide pos="216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5698" name="Rectangle 1026"/>
          <p:cNvSpPr>
            <a:spLocks noGrp="1" noChangeArrowheads="1"/>
          </p:cNvSpPr>
          <p:nvPr>
            <p:ph type="hdr" sz="quarter"/>
          </p:nvPr>
        </p:nvSpPr>
        <p:spPr bwMode="auto">
          <a:xfrm>
            <a:off x="0" y="0"/>
            <a:ext cx="2979738" cy="503238"/>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defRPr sz="1200">
                <a:latin typeface="Times New Roman" charset="0"/>
                <a:ea typeface="+mn-ea"/>
              </a:defRPr>
            </a:lvl1pPr>
          </a:lstStyle>
          <a:p>
            <a:pPr>
              <a:defRPr/>
            </a:pPr>
            <a:endParaRPr lang="en-US"/>
          </a:p>
        </p:txBody>
      </p:sp>
      <p:sp>
        <p:nvSpPr>
          <p:cNvPr id="285699" name="Rectangle 1027"/>
          <p:cNvSpPr>
            <a:spLocks noGrp="1" noChangeArrowheads="1"/>
          </p:cNvSpPr>
          <p:nvPr>
            <p:ph type="dt" sz="quarter" idx="1"/>
          </p:nvPr>
        </p:nvSpPr>
        <p:spPr bwMode="auto">
          <a:xfrm>
            <a:off x="3894138" y="0"/>
            <a:ext cx="2979737" cy="503238"/>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a:defRPr sz="1200">
                <a:latin typeface="Times New Roman" charset="0"/>
                <a:ea typeface="+mn-ea"/>
              </a:defRPr>
            </a:lvl1pPr>
          </a:lstStyle>
          <a:p>
            <a:pPr>
              <a:defRPr/>
            </a:pPr>
            <a:endParaRPr lang="en-US"/>
          </a:p>
        </p:txBody>
      </p:sp>
      <p:sp>
        <p:nvSpPr>
          <p:cNvPr id="285700" name="Rectangle 1028"/>
          <p:cNvSpPr>
            <a:spLocks noGrp="1" noChangeArrowheads="1"/>
          </p:cNvSpPr>
          <p:nvPr>
            <p:ph type="ftr" sz="quarter" idx="2"/>
          </p:nvPr>
        </p:nvSpPr>
        <p:spPr bwMode="auto">
          <a:xfrm>
            <a:off x="0" y="9559925"/>
            <a:ext cx="2979738" cy="503238"/>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defRPr sz="1200">
                <a:latin typeface="Times New Roman" charset="0"/>
                <a:ea typeface="+mn-ea"/>
              </a:defRPr>
            </a:lvl1pPr>
          </a:lstStyle>
          <a:p>
            <a:pPr>
              <a:defRPr/>
            </a:pPr>
            <a:endParaRPr lang="en-US"/>
          </a:p>
        </p:txBody>
      </p:sp>
      <p:sp>
        <p:nvSpPr>
          <p:cNvPr id="285701" name="Rectangle 1029"/>
          <p:cNvSpPr>
            <a:spLocks noGrp="1" noChangeArrowheads="1"/>
          </p:cNvSpPr>
          <p:nvPr>
            <p:ph type="sldNum" sz="quarter" idx="3"/>
          </p:nvPr>
        </p:nvSpPr>
        <p:spPr bwMode="auto">
          <a:xfrm>
            <a:off x="3894138" y="9559925"/>
            <a:ext cx="2979737" cy="503238"/>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a:defRPr sz="1200"/>
            </a:lvl1pPr>
          </a:lstStyle>
          <a:p>
            <a:fld id="{462849FE-D148-F049-BAE8-A5AE865BE59C}" type="slidenum">
              <a:rPr lang="en-US"/>
              <a:pPr/>
              <a:t>‹Nr.›</a:t>
            </a:fld>
            <a:endParaRPr lang="en-US"/>
          </a:p>
        </p:txBody>
      </p:sp>
    </p:spTree>
    <p:extLst>
      <p:ext uri="{BB962C8B-B14F-4D97-AF65-F5344CB8AC3E}">
        <p14:creationId xmlns:p14="http://schemas.microsoft.com/office/powerpoint/2010/main" val="1651154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9738" cy="503238"/>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defRPr sz="1200">
                <a:latin typeface="Times New Roman" charset="0"/>
                <a:ea typeface="+mn-ea"/>
              </a:defRPr>
            </a:lvl1pPr>
          </a:lstStyle>
          <a:p>
            <a:pPr>
              <a:defRPr/>
            </a:pPr>
            <a:endParaRPr lang="de-DE"/>
          </a:p>
        </p:txBody>
      </p:sp>
      <p:sp>
        <p:nvSpPr>
          <p:cNvPr id="40963" name="Rectangle 3"/>
          <p:cNvSpPr>
            <a:spLocks noGrp="1" noChangeArrowheads="1"/>
          </p:cNvSpPr>
          <p:nvPr>
            <p:ph type="dt" idx="1"/>
          </p:nvPr>
        </p:nvSpPr>
        <p:spPr bwMode="auto">
          <a:xfrm>
            <a:off x="3894138" y="0"/>
            <a:ext cx="2979737" cy="503238"/>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lvl1pPr algn="r">
              <a:defRPr sz="1200">
                <a:latin typeface="Times New Roman" charset="0"/>
                <a:ea typeface="+mn-ea"/>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920750" y="754063"/>
            <a:ext cx="5032375" cy="3775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5" name="Rectangle 5"/>
          <p:cNvSpPr>
            <a:spLocks noGrp="1" noChangeArrowheads="1"/>
          </p:cNvSpPr>
          <p:nvPr>
            <p:ph type="body" sz="quarter" idx="3"/>
          </p:nvPr>
        </p:nvSpPr>
        <p:spPr bwMode="auto">
          <a:xfrm>
            <a:off x="917575" y="4779963"/>
            <a:ext cx="5038725" cy="4529137"/>
          </a:xfrm>
          <a:prstGeom prst="rect">
            <a:avLst/>
          </a:prstGeom>
          <a:noFill/>
          <a:ln w="9525">
            <a:noFill/>
            <a:miter lim="800000"/>
            <a:headEnd/>
            <a:tailEnd/>
          </a:ln>
          <a:effectLst/>
        </p:spPr>
        <p:txBody>
          <a:bodyPr vert="horz" wrap="square" lIns="92729" tIns="46365" rIns="92729" bIns="46365" numCol="1" anchor="t" anchorCtr="0" compatLnSpc="1">
            <a:prstTxWarp prst="textNoShape">
              <a:avLst/>
            </a:prstTxWarp>
          </a:bodyPr>
          <a:lstStyle/>
          <a:p>
            <a:pPr lvl="0"/>
            <a:r>
              <a:rPr lang="de-DE"/>
              <a:t>Klicken Sie, um die Textformatierung des Masters zu bearbeiten.</a:t>
            </a:r>
          </a:p>
          <a:p>
            <a:pPr lvl="1"/>
            <a:r>
              <a:rPr lang="de-DE"/>
              <a:t>Zweite Ebene</a:t>
            </a:r>
          </a:p>
          <a:p>
            <a:pPr lvl="2"/>
            <a:r>
              <a:rPr lang="de-DE"/>
              <a:t>Dritte Ebene</a:t>
            </a:r>
          </a:p>
          <a:p>
            <a:pPr lvl="3"/>
            <a:r>
              <a:rPr lang="de-DE"/>
              <a:t>Vierte Ebene</a:t>
            </a:r>
          </a:p>
          <a:p>
            <a:pPr lvl="4"/>
            <a:r>
              <a:rPr lang="de-DE"/>
              <a:t>Fünfte Ebene</a:t>
            </a:r>
          </a:p>
        </p:txBody>
      </p:sp>
      <p:sp>
        <p:nvSpPr>
          <p:cNvPr id="40966" name="Rectangle 6"/>
          <p:cNvSpPr>
            <a:spLocks noGrp="1" noChangeArrowheads="1"/>
          </p:cNvSpPr>
          <p:nvPr>
            <p:ph type="ftr" sz="quarter" idx="4"/>
          </p:nvPr>
        </p:nvSpPr>
        <p:spPr bwMode="auto">
          <a:xfrm>
            <a:off x="0" y="9559925"/>
            <a:ext cx="2979738" cy="503238"/>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defRPr sz="1200">
                <a:latin typeface="Times New Roman" charset="0"/>
                <a:ea typeface="+mn-ea"/>
              </a:defRPr>
            </a:lvl1pPr>
          </a:lstStyle>
          <a:p>
            <a:pPr>
              <a:defRPr/>
            </a:pPr>
            <a:endParaRPr lang="de-DE"/>
          </a:p>
        </p:txBody>
      </p:sp>
      <p:sp>
        <p:nvSpPr>
          <p:cNvPr id="40967" name="Rectangle 7"/>
          <p:cNvSpPr>
            <a:spLocks noGrp="1" noChangeArrowheads="1"/>
          </p:cNvSpPr>
          <p:nvPr>
            <p:ph type="sldNum" sz="quarter" idx="5"/>
          </p:nvPr>
        </p:nvSpPr>
        <p:spPr bwMode="auto">
          <a:xfrm>
            <a:off x="3894138" y="9559925"/>
            <a:ext cx="2979737" cy="503238"/>
          </a:xfrm>
          <a:prstGeom prst="rect">
            <a:avLst/>
          </a:prstGeom>
          <a:noFill/>
          <a:ln w="9525">
            <a:noFill/>
            <a:miter lim="800000"/>
            <a:headEnd/>
            <a:tailEnd/>
          </a:ln>
          <a:effectLst/>
        </p:spPr>
        <p:txBody>
          <a:bodyPr vert="horz" wrap="square" lIns="92729" tIns="46365" rIns="92729" bIns="46365" numCol="1" anchor="b" anchorCtr="0" compatLnSpc="1">
            <a:prstTxWarp prst="textNoShape">
              <a:avLst/>
            </a:prstTxWarp>
          </a:bodyPr>
          <a:lstStyle>
            <a:lvl1pPr algn="r">
              <a:defRPr sz="1200"/>
            </a:lvl1pPr>
          </a:lstStyle>
          <a:p>
            <a:fld id="{096F085C-7903-4847-941E-0E5FBAE47ED3}" type="slidenum">
              <a:rPr lang="de-DE"/>
              <a:pPr/>
              <a:t>‹Nr.›</a:t>
            </a:fld>
            <a:endParaRPr lang="de-DE"/>
          </a:p>
        </p:txBody>
      </p:sp>
    </p:spTree>
    <p:extLst>
      <p:ext uri="{BB962C8B-B14F-4D97-AF65-F5344CB8AC3E}">
        <p14:creationId xmlns:p14="http://schemas.microsoft.com/office/powerpoint/2010/main" val="1479142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6F085C-7903-4847-941E-0E5FBAE47ED3}" type="slidenum">
              <a:rPr lang="de-DE" smtClean="0"/>
              <a:pPr/>
              <a:t>1</a:t>
            </a:fld>
            <a:endParaRPr lang="de-DE"/>
          </a:p>
        </p:txBody>
      </p:sp>
    </p:spTree>
    <p:extLst>
      <p:ext uri="{BB962C8B-B14F-4D97-AF65-F5344CB8AC3E}">
        <p14:creationId xmlns:p14="http://schemas.microsoft.com/office/powerpoint/2010/main" val="306321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5A7AE117-A20B-354E-883A-D23B362ABFE7}" type="slidenum">
              <a:rPr lang="de-DE" sz="1200"/>
              <a:pPr/>
              <a:t>10</a:t>
            </a:fld>
            <a:endParaRPr lang="de-DE"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At the end of this talk I selected a few pictures showing Fritz during the MIT Starr lecture, together with captain Kull from the research vessel Meteor, together with his scientific crew during one of his last cruises, at his home in </a:t>
            </a:r>
            <a:r>
              <a:rPr lang="en-US" sz="1600" dirty="0" err="1"/>
              <a:t>Schilksee</a:t>
            </a:r>
            <a:r>
              <a:rPr lang="en-US" sz="1600" dirty="0"/>
              <a:t> as well as during the CLIVAR Workshop on North Atlantic </a:t>
            </a:r>
            <a:r>
              <a:rPr lang="en-US" sz="1600" dirty="0" err="1"/>
              <a:t>Thermohaline</a:t>
            </a:r>
            <a:r>
              <a:rPr lang="en-US" sz="1600" dirty="0"/>
              <a:t> Circulation Variability in September 2004 together with his wife </a:t>
            </a:r>
            <a:r>
              <a:rPr lang="en-US" sz="1600" dirty="0" err="1"/>
              <a:t>Inge</a:t>
            </a:r>
            <a:r>
              <a:rPr lang="en-US" sz="1600" dirty="0" smtClean="0"/>
              <a:t>.</a:t>
            </a:r>
            <a:endParaRPr lang="en-US" sz="16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6F085C-7903-4847-941E-0E5FBAE47ED3}" type="slidenum">
              <a:rPr lang="de-DE" smtClean="0"/>
              <a:pPr/>
              <a:t>12</a:t>
            </a:fld>
            <a:endParaRPr lang="de-DE"/>
          </a:p>
        </p:txBody>
      </p:sp>
    </p:spTree>
    <p:extLst>
      <p:ext uri="{BB962C8B-B14F-4D97-AF65-F5344CB8AC3E}">
        <p14:creationId xmlns:p14="http://schemas.microsoft.com/office/powerpoint/2010/main" val="306321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96F085C-7903-4847-941E-0E5FBAE47ED3}" type="slidenum">
              <a:rPr lang="de-DE" smtClean="0"/>
              <a:pPr/>
              <a:t>14</a:t>
            </a:fld>
            <a:endParaRPr lang="de-DE"/>
          </a:p>
        </p:txBody>
      </p:sp>
    </p:spTree>
    <p:extLst>
      <p:ext uri="{BB962C8B-B14F-4D97-AF65-F5344CB8AC3E}">
        <p14:creationId xmlns:p14="http://schemas.microsoft.com/office/powerpoint/2010/main" val="3063212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F0B9A38-7C7C-F44F-9F64-292CC9BFF2B7}" type="slidenum">
              <a:rPr lang="de-DE" sz="1200"/>
              <a:pPr/>
              <a:t>2</a:t>
            </a:fld>
            <a:endParaRPr lang="de-DE"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73075" y="4779963"/>
            <a:ext cx="6143625" cy="4529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9AAACAB3-E6FE-3F4C-853F-4F922E3CFC3C}" type="slidenum">
              <a:rPr lang="de-DE" sz="1200"/>
              <a:pPr/>
              <a:t>3</a:t>
            </a:fld>
            <a:endParaRPr lang="de-DE"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During the 70s Fritz developed together with Henry Stommel from Woods Hole the beta spiral method for determining absolute velocities from hydrographic measurements. These calculations showing the rotation of the geostrophic velocity vector with depth on beta plane represents the textbook knowledge of today.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AF96EE8-CA03-484F-9724-B8EE5F189A22}" type="slidenum">
              <a:rPr lang="de-DE" sz="1200"/>
              <a:pPr/>
              <a:t>4</a:t>
            </a:fld>
            <a:endParaRPr lang="de-DE"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But, Fritz was not only interested in the tropical Oceans. In the late 1980s, Fritz became interested in open-ocean convection. This process, which occurs mainly in high latitudes, is characterized by an intense heat loss to the atmosphere. Measurements of vertical velocity and hydrography—carried out with moored instruments during active convection in the Gulf of Lions, the Greenland Sea, and the Labrador Sea—represent the observational basis of his fundamental work regarding open-ocean convection, and those measurements resulted in a landmark paper by presenting observational and theoretical perspectives.</a:t>
            </a:r>
          </a:p>
          <a:p>
            <a:endParaRPr lang="en-US"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8D969A3-314C-524D-8E6C-53D87A4FADD4}" type="slidenum">
              <a:rPr lang="de-DE" sz="1200"/>
              <a:pPr/>
              <a:t>5</a:t>
            </a:fld>
            <a:endParaRPr lang="de-DE"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Fritz was the initiator and driving force behind the Dynamics of the </a:t>
            </a:r>
            <a:r>
              <a:rPr lang="en-US" sz="1600" dirty="0" err="1"/>
              <a:t>Thermohaline</a:t>
            </a:r>
            <a:r>
              <a:rPr lang="en-US" sz="1600" dirty="0"/>
              <a:t> Circulation </a:t>
            </a:r>
            <a:r>
              <a:rPr lang="en-US" sz="1600" dirty="0" smtClean="0"/>
              <a:t>Variability collaborative </a:t>
            </a:r>
            <a:r>
              <a:rPr lang="en-US" sz="1600" dirty="0"/>
              <a:t>research project, funded by the German Research Foundation from 1996 to 2006. Within that project, he and his colleagues made major contributions to our understanding of the sinking of cold, dense waters in the northern North Atlantic, a process critical for deep-ocean circulation as well as for the role played by the Gulf Stream and Deep Western Boundary Current system for climate.</a:t>
            </a:r>
          </a:p>
          <a:p>
            <a:endParaRPr lang="de-DE"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37F48BF4-9093-704E-BFEC-DF73BA83141A}" type="slidenum">
              <a:rPr lang="de-DE" sz="1200"/>
              <a:pPr/>
              <a:t>6</a:t>
            </a:fld>
            <a:endParaRPr lang="de-DE"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Particularly strong currents as the Western Boundary Currents were among the main topics of Fritz research. This fact lead to the special session that will be held during the next EGU in Vienna entitled “Strong Ocean Currents: Honoring the science of Fritz Schott” organized by Martin Visbeck, Bill Johns and Jay McCreary.</a:t>
            </a:r>
          </a:p>
          <a:p>
            <a:endParaRPr lang="en-US" sz="1600"/>
          </a:p>
          <a:p>
            <a:r>
              <a:rPr lang="en-US" sz="1600"/>
              <a:t>Here are figures from his observational results regarding the Florida current, the deep Labrador Current and the DWBC off the Grand Banks. The subpolar measurements especially were aimed to identify long-term changes associated with MOC changes, but they show even when  including more recent measurements that the western boundary current system still does not show significant long-term changes.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23CF8C61-C172-3B41-AA79-A8C518A176D6}" type="slidenum">
              <a:rPr lang="de-DE" sz="1200"/>
              <a:pPr/>
              <a:t>7</a:t>
            </a:fld>
            <a:endParaRPr lang="de-DE"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Much of Fritz research was devoted to studying the dynamics of tropical oceans with their intense and highly variable current systems. Particularly the Indian Ocean remained close the Fritz’s heart. With the first long-term current measurements by at that time newly developed ADCPs he discovered the seasonal variability of the Somali current at depth and draw the first comprehensive current maps of the region.</a:t>
            </a:r>
          </a:p>
          <a:p>
            <a:endParaRPr lang="en-US" sz="1600" dirty="0"/>
          </a:p>
          <a:p>
            <a:r>
              <a:rPr lang="en-US" sz="1600" dirty="0"/>
              <a:t>Flow reversal at the surface </a:t>
            </a:r>
          </a:p>
          <a:p>
            <a:r>
              <a:rPr lang="en-US" sz="1600" dirty="0"/>
              <a:t>Development of an subsurface undercurrent during the winter monsoon</a:t>
            </a:r>
          </a:p>
          <a:p>
            <a:endParaRPr lang="en-US" sz="16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A2D70790-3AE4-0645-AB8F-EC7BD34CFB65}" type="slidenum">
              <a:rPr lang="de-DE" sz="1200"/>
              <a:pPr/>
              <a:t>8</a:t>
            </a:fld>
            <a:endParaRPr lang="de-DE"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During WOCE and CLIVAR, were Fritz served as a member of the scientific steering committees, Fritz research focused on the western boundary current system in the tropical Atlantic. With several research cruises during the 90s, he were able to describe the mean flow field in the western equatorial Atlantic.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FDC38FF0-DD22-B847-A564-63C6BFA8D474}" type="slidenum">
              <a:rPr lang="de-DE" sz="1200"/>
              <a:pPr/>
              <a:t>9</a:t>
            </a:fld>
            <a:endParaRPr lang="de-DE"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a:t>Later starting in 2000, a mooring array at 10°S  aimed at observing the northward warmwater flow within the NBUC and the southward coldwater flow within the DWBC was maintained for several years.  These measurements that set benchmarks for  validating numerical models showed no long-term changes but high variability on intraseasonal time scale particularly the break-up of the Atlantic Deep Western Boundary Current into eddies at 8°S.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91DB6CE0-3E4D-154D-9AA7-D3D4A8539964}" type="slidenum">
              <a:rPr lang="de-DE"/>
              <a:pPr/>
              <a:t>‹Nr.›</a:t>
            </a:fld>
            <a:endParaRPr lang="de-DE"/>
          </a:p>
        </p:txBody>
      </p:sp>
    </p:spTree>
    <p:extLst>
      <p:ext uri="{BB962C8B-B14F-4D97-AF65-F5344CB8AC3E}">
        <p14:creationId xmlns:p14="http://schemas.microsoft.com/office/powerpoint/2010/main" val="371711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5E2121BD-E38E-4848-BD91-B4905D273420}" type="slidenum">
              <a:rPr lang="de-DE"/>
              <a:pPr/>
              <a:t>‹Nr.›</a:t>
            </a:fld>
            <a:endParaRPr lang="de-DE"/>
          </a:p>
        </p:txBody>
      </p:sp>
    </p:spTree>
    <p:extLst>
      <p:ext uri="{BB962C8B-B14F-4D97-AF65-F5344CB8AC3E}">
        <p14:creationId xmlns:p14="http://schemas.microsoft.com/office/powerpoint/2010/main" val="339832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08D35E8E-784D-6346-8C2C-730D7D64E5AD}" type="slidenum">
              <a:rPr lang="de-DE"/>
              <a:pPr/>
              <a:t>‹Nr.›</a:t>
            </a:fld>
            <a:endParaRPr lang="de-DE"/>
          </a:p>
        </p:txBody>
      </p:sp>
    </p:spTree>
    <p:extLst>
      <p:ext uri="{BB962C8B-B14F-4D97-AF65-F5344CB8AC3E}">
        <p14:creationId xmlns:p14="http://schemas.microsoft.com/office/powerpoint/2010/main" val="251481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1755937E-72E6-8040-9725-CC49A079A487}" type="slidenum">
              <a:rPr lang="de-DE"/>
              <a:pPr/>
              <a:t>‹Nr.›</a:t>
            </a:fld>
            <a:endParaRPr lang="de-DE"/>
          </a:p>
        </p:txBody>
      </p:sp>
    </p:spTree>
    <p:extLst>
      <p:ext uri="{BB962C8B-B14F-4D97-AF65-F5344CB8AC3E}">
        <p14:creationId xmlns:p14="http://schemas.microsoft.com/office/powerpoint/2010/main" val="64377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819C3238-6266-954E-AB15-4D3938B47A9E}" type="slidenum">
              <a:rPr lang="de-DE"/>
              <a:pPr/>
              <a:t>‹Nr.›</a:t>
            </a:fld>
            <a:endParaRPr lang="de-DE"/>
          </a:p>
        </p:txBody>
      </p:sp>
    </p:spTree>
    <p:extLst>
      <p:ext uri="{BB962C8B-B14F-4D97-AF65-F5344CB8AC3E}">
        <p14:creationId xmlns:p14="http://schemas.microsoft.com/office/powerpoint/2010/main" val="58052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CB6E54DC-5B8F-014D-8E1E-1FA742B77F6D}" type="slidenum">
              <a:rPr lang="de-DE"/>
              <a:pPr/>
              <a:t>‹Nr.›</a:t>
            </a:fld>
            <a:endParaRPr lang="de-DE"/>
          </a:p>
        </p:txBody>
      </p:sp>
    </p:spTree>
    <p:extLst>
      <p:ext uri="{BB962C8B-B14F-4D97-AF65-F5344CB8AC3E}">
        <p14:creationId xmlns:p14="http://schemas.microsoft.com/office/powerpoint/2010/main" val="173483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F39B50F9-46A7-4941-96E9-360F2D92E687}" type="slidenum">
              <a:rPr lang="de-DE"/>
              <a:pPr/>
              <a:t>‹Nr.›</a:t>
            </a:fld>
            <a:endParaRPr lang="de-DE"/>
          </a:p>
        </p:txBody>
      </p:sp>
    </p:spTree>
    <p:extLst>
      <p:ext uri="{BB962C8B-B14F-4D97-AF65-F5344CB8AC3E}">
        <p14:creationId xmlns:p14="http://schemas.microsoft.com/office/powerpoint/2010/main" val="239237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C5CD0E30-2C80-CA4C-9037-D7F183F563FD}" type="slidenum">
              <a:rPr lang="de-DE"/>
              <a:pPr/>
              <a:t>‹Nr.›</a:t>
            </a:fld>
            <a:endParaRPr lang="de-DE"/>
          </a:p>
        </p:txBody>
      </p:sp>
    </p:spTree>
    <p:extLst>
      <p:ext uri="{BB962C8B-B14F-4D97-AF65-F5344CB8AC3E}">
        <p14:creationId xmlns:p14="http://schemas.microsoft.com/office/powerpoint/2010/main" val="404772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F9DC5679-5AC8-D344-836F-B25C1271AC8B}" type="slidenum">
              <a:rPr lang="de-DE"/>
              <a:pPr/>
              <a:t>‹Nr.›</a:t>
            </a:fld>
            <a:endParaRPr lang="de-DE"/>
          </a:p>
        </p:txBody>
      </p:sp>
    </p:spTree>
    <p:extLst>
      <p:ext uri="{BB962C8B-B14F-4D97-AF65-F5344CB8AC3E}">
        <p14:creationId xmlns:p14="http://schemas.microsoft.com/office/powerpoint/2010/main" val="57221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6562A42-7657-D441-A1FD-BC18E8974638}" type="slidenum">
              <a:rPr lang="de-DE"/>
              <a:pPr/>
              <a:t>‹Nr.›</a:t>
            </a:fld>
            <a:endParaRPr lang="de-DE"/>
          </a:p>
        </p:txBody>
      </p:sp>
    </p:spTree>
    <p:extLst>
      <p:ext uri="{BB962C8B-B14F-4D97-AF65-F5344CB8AC3E}">
        <p14:creationId xmlns:p14="http://schemas.microsoft.com/office/powerpoint/2010/main" val="393665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DA889025-92BF-1B4F-87C4-9220745396CF}" type="slidenum">
              <a:rPr lang="de-DE"/>
              <a:pPr/>
              <a:t>‹Nr.›</a:t>
            </a:fld>
            <a:endParaRPr lang="de-DE"/>
          </a:p>
        </p:txBody>
      </p:sp>
    </p:spTree>
    <p:extLst>
      <p:ext uri="{BB962C8B-B14F-4D97-AF65-F5344CB8AC3E}">
        <p14:creationId xmlns:p14="http://schemas.microsoft.com/office/powerpoint/2010/main" val="897294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Klicken Sie, um die Textformatierung des Masters zu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defRPr>
            </a:lvl1pPr>
          </a:lstStyle>
          <a:p>
            <a:pPr>
              <a:defRPr/>
            </a:pPr>
            <a:endParaRPr 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defRPr>
            </a:lvl1pPr>
          </a:lstStyle>
          <a:p>
            <a:pPr>
              <a:defRPr/>
            </a:pPr>
            <a:endParaRPr 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2433E97-245B-9A4A-A30F-C09AAAC91ED6}"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a:stretch>
            <a:fillRect/>
          </a:stretch>
        </p:blipFill>
        <p:spPr>
          <a:xfrm>
            <a:off x="4559300" y="3416300"/>
            <a:ext cx="12700" cy="12700"/>
          </a:xfrm>
          <a:prstGeom prst="rect">
            <a:avLst/>
          </a:prstGeom>
        </p:spPr>
      </p:pic>
      <p:pic>
        <p:nvPicPr>
          <p:cNvPr id="6" name="Bild 5"/>
          <p:cNvPicPr>
            <a:picLocks noChangeAspect="1"/>
          </p:cNvPicPr>
          <p:nvPr/>
        </p:nvPicPr>
        <p:blipFill>
          <a:blip r:embed="rId3"/>
          <a:stretch>
            <a:fillRect/>
          </a:stretch>
        </p:blipFill>
        <p:spPr>
          <a:xfrm>
            <a:off x="4559300" y="3416300"/>
            <a:ext cx="12700" cy="12700"/>
          </a:xfrm>
          <a:prstGeom prst="rect">
            <a:avLst/>
          </a:prstGeom>
        </p:spPr>
      </p:pic>
      <p:pic>
        <p:nvPicPr>
          <p:cNvPr id="7" name="Bild 6"/>
          <p:cNvPicPr>
            <a:picLocks noChangeAspect="1"/>
          </p:cNvPicPr>
          <p:nvPr/>
        </p:nvPicPr>
        <p:blipFill>
          <a:blip r:embed="rId3"/>
          <a:stretch>
            <a:fillRect/>
          </a:stretch>
        </p:blipFill>
        <p:spPr>
          <a:xfrm>
            <a:off x="4559300" y="3416300"/>
            <a:ext cx="12700" cy="12700"/>
          </a:xfrm>
          <a:prstGeom prst="rect">
            <a:avLst/>
          </a:prstGeom>
        </p:spPr>
      </p:pic>
      <p:pic>
        <p:nvPicPr>
          <p:cNvPr id="8" name="Bild 7"/>
          <p:cNvPicPr>
            <a:picLocks noChangeAspect="1"/>
          </p:cNvPicPr>
          <p:nvPr/>
        </p:nvPicPr>
        <p:blipFill>
          <a:blip r:embed="rId3"/>
          <a:stretch>
            <a:fillRect/>
          </a:stretch>
        </p:blipFill>
        <p:spPr>
          <a:xfrm>
            <a:off x="4559300" y="3416300"/>
            <a:ext cx="12700" cy="12700"/>
          </a:xfrm>
          <a:prstGeom prst="rect">
            <a:avLst/>
          </a:prstGeom>
        </p:spPr>
      </p:pic>
      <p:pic>
        <p:nvPicPr>
          <p:cNvPr id="9" name="Bild 8"/>
          <p:cNvPicPr>
            <a:picLocks noChangeAspect="1"/>
          </p:cNvPicPr>
          <p:nvPr/>
        </p:nvPicPr>
        <p:blipFill>
          <a:blip r:embed="rId4"/>
          <a:stretch>
            <a:fillRect/>
          </a:stretch>
        </p:blipFill>
        <p:spPr>
          <a:xfrm rot="16200000">
            <a:off x="3902644" y="-3606499"/>
            <a:ext cx="1388237" cy="9266549"/>
          </a:xfrm>
          <a:prstGeom prst="rect">
            <a:avLst/>
          </a:prstGeom>
        </p:spPr>
      </p:pic>
      <p:sp>
        <p:nvSpPr>
          <p:cNvPr id="13" name="Titel 12"/>
          <p:cNvSpPr>
            <a:spLocks noGrp="1"/>
          </p:cNvSpPr>
          <p:nvPr>
            <p:ph type="ctrTitle"/>
          </p:nvPr>
        </p:nvSpPr>
        <p:spPr/>
        <p:txBody>
          <a:bodyPr/>
          <a:lstStyle/>
          <a:p>
            <a:r>
              <a:rPr lang="de-DE" sz="3600" dirty="0"/>
              <a:t/>
            </a:r>
            <a:br>
              <a:rPr lang="de-DE" sz="3600" dirty="0"/>
            </a:br>
            <a:r>
              <a:rPr lang="de-DE" sz="3600" dirty="0"/>
              <a:t> </a:t>
            </a:r>
            <a:r>
              <a:rPr lang="de-DE" sz="3600" b="1" dirty="0" err="1" smtClean="0"/>
              <a:t>Moored</a:t>
            </a:r>
            <a:r>
              <a:rPr lang="de-DE" sz="3600" b="1" dirty="0" smtClean="0"/>
              <a:t> </a:t>
            </a:r>
            <a:r>
              <a:rPr lang="de-DE" sz="3600" b="1" dirty="0" err="1"/>
              <a:t>observations</a:t>
            </a:r>
            <a:r>
              <a:rPr lang="de-DE" sz="3600" b="1" dirty="0"/>
              <a:t> </a:t>
            </a:r>
            <a:r>
              <a:rPr lang="de-DE" sz="3600" b="1" dirty="0" err="1"/>
              <a:t>of</a:t>
            </a:r>
            <a:r>
              <a:rPr lang="de-DE" sz="3600" b="1" dirty="0"/>
              <a:t> </a:t>
            </a:r>
            <a:r>
              <a:rPr lang="de-DE" sz="3600" b="1" dirty="0" err="1"/>
              <a:t>the</a:t>
            </a:r>
            <a:r>
              <a:rPr lang="de-DE" sz="3600" b="1" dirty="0"/>
              <a:t> </a:t>
            </a:r>
            <a:r>
              <a:rPr lang="de-DE" sz="3600" b="1" dirty="0" smtClean="0"/>
              <a:t/>
            </a:r>
            <a:br>
              <a:rPr lang="de-DE" sz="3600" b="1" dirty="0" smtClean="0"/>
            </a:br>
            <a:r>
              <a:rPr lang="de-DE" sz="3600" b="1" dirty="0" err="1" smtClean="0"/>
              <a:t>Deep</a:t>
            </a:r>
            <a:r>
              <a:rPr lang="de-DE" sz="3600" b="1" dirty="0" smtClean="0"/>
              <a:t> </a:t>
            </a:r>
            <a:r>
              <a:rPr lang="de-DE" sz="3600" b="1" dirty="0"/>
              <a:t>Western </a:t>
            </a:r>
            <a:r>
              <a:rPr lang="de-DE" sz="3600" b="1" dirty="0" err="1"/>
              <a:t>Boundary</a:t>
            </a:r>
            <a:r>
              <a:rPr lang="de-DE" sz="3600" b="1" dirty="0"/>
              <a:t> </a:t>
            </a:r>
            <a:r>
              <a:rPr lang="de-DE" sz="3600" b="1" dirty="0" err="1"/>
              <a:t>Current</a:t>
            </a:r>
            <a:r>
              <a:rPr lang="de-DE" sz="3600" b="1" dirty="0"/>
              <a:t> </a:t>
            </a:r>
            <a:r>
              <a:rPr lang="de-DE" sz="3600" b="1" dirty="0" smtClean="0"/>
              <a:t/>
            </a:r>
            <a:br>
              <a:rPr lang="de-DE" sz="3600" b="1" dirty="0" smtClean="0"/>
            </a:br>
            <a:r>
              <a:rPr lang="de-DE" sz="3600" b="1" dirty="0" smtClean="0"/>
              <a:t>in </a:t>
            </a:r>
            <a:r>
              <a:rPr lang="de-DE" sz="3600" b="1" dirty="0" err="1"/>
              <a:t>the</a:t>
            </a:r>
            <a:r>
              <a:rPr lang="de-DE" sz="3600" b="1" dirty="0"/>
              <a:t> NW </a:t>
            </a:r>
            <a:r>
              <a:rPr lang="de-DE" sz="3600" b="1" dirty="0" err="1"/>
              <a:t>Atlantic</a:t>
            </a:r>
            <a:r>
              <a:rPr lang="de-DE" sz="3600" b="1" dirty="0"/>
              <a:t>: 2004-</a:t>
            </a:r>
            <a:r>
              <a:rPr lang="de-DE" sz="3600" b="1" dirty="0" smtClean="0"/>
              <a:t>2014 </a:t>
            </a:r>
            <a:r>
              <a:rPr lang="de-DE" sz="3600" dirty="0"/>
              <a:t>	</a:t>
            </a:r>
            <a:br>
              <a:rPr lang="de-DE" sz="3600" dirty="0"/>
            </a:br>
            <a:endParaRPr lang="de-DE" sz="3600" dirty="0"/>
          </a:p>
        </p:txBody>
      </p:sp>
      <p:sp>
        <p:nvSpPr>
          <p:cNvPr id="14" name="Untertitel 13"/>
          <p:cNvSpPr>
            <a:spLocks noGrp="1"/>
          </p:cNvSpPr>
          <p:nvPr>
            <p:ph type="subTitle" idx="1"/>
          </p:nvPr>
        </p:nvSpPr>
        <p:spPr>
          <a:xfrm>
            <a:off x="1371600" y="3886200"/>
            <a:ext cx="6800800" cy="1752600"/>
          </a:xfrm>
        </p:spPr>
        <p:txBody>
          <a:bodyPr/>
          <a:lstStyle/>
          <a:p>
            <a:r>
              <a:rPr lang="de-DE" dirty="0" smtClean="0"/>
              <a:t>Dr</a:t>
            </a:r>
            <a:r>
              <a:rPr lang="de-DE" dirty="0"/>
              <a:t>. </a:t>
            </a:r>
            <a:r>
              <a:rPr lang="de-DE" dirty="0" smtClean="0"/>
              <a:t>John M. </a:t>
            </a:r>
            <a:r>
              <a:rPr lang="de-DE" dirty="0" err="1"/>
              <a:t>Toole</a:t>
            </a:r>
            <a:r>
              <a:rPr lang="de-DE" dirty="0"/>
              <a:t> </a:t>
            </a:r>
          </a:p>
          <a:p>
            <a:r>
              <a:rPr lang="de-DE" dirty="0"/>
              <a:t>Woods Hole </a:t>
            </a:r>
            <a:r>
              <a:rPr lang="de-DE" dirty="0" err="1"/>
              <a:t>Oceanographic</a:t>
            </a:r>
            <a:r>
              <a:rPr lang="de-DE" dirty="0"/>
              <a:t> Institution </a:t>
            </a:r>
          </a:p>
          <a:p>
            <a:r>
              <a:rPr lang="de-DE" dirty="0"/>
              <a:t>Woods Hole, MA, USA 	</a:t>
            </a:r>
          </a:p>
          <a:p>
            <a:endParaRPr lang="de-DE" dirty="0"/>
          </a:p>
        </p:txBody>
      </p:sp>
    </p:spTree>
    <p:extLst>
      <p:ext uri="{BB962C8B-B14F-4D97-AF65-F5344CB8AC3E}">
        <p14:creationId xmlns:p14="http://schemas.microsoft.com/office/powerpoint/2010/main" val="2667798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17" descr="DCP_1043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51673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Grafik 2" descr="Fritz%20at%20lectur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86013"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Grafik 3" descr="P915299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3970338"/>
            <a:ext cx="3857625"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Grafik 8" descr="S170_ 35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41925" y="0"/>
            <a:ext cx="39020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Grafik 5" descr="S170_ 11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28875" y="1017588"/>
            <a:ext cx="330993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2213904"/>
            <a:ext cx="2206203" cy="25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 4"/>
          <p:cNvPicPr>
            <a:picLocks noChangeAspect="1"/>
          </p:cNvPicPr>
          <p:nvPr/>
        </p:nvPicPr>
        <p:blipFill>
          <a:blip r:embed="rId3"/>
          <a:stretch>
            <a:fillRect/>
          </a:stretch>
        </p:blipFill>
        <p:spPr>
          <a:xfrm>
            <a:off x="6228184" y="2213904"/>
            <a:ext cx="2439800" cy="2592288"/>
          </a:xfrm>
          <a:prstGeom prst="rect">
            <a:avLst/>
          </a:prstGeom>
        </p:spPr>
      </p:pic>
      <p:pic>
        <p:nvPicPr>
          <p:cNvPr id="6" name="Bild 5"/>
          <p:cNvPicPr>
            <a:picLocks noChangeAspect="1"/>
          </p:cNvPicPr>
          <p:nvPr/>
        </p:nvPicPr>
        <p:blipFill>
          <a:blip r:embed="rId4"/>
          <a:stretch>
            <a:fillRect/>
          </a:stretch>
        </p:blipFill>
        <p:spPr>
          <a:xfrm>
            <a:off x="611560" y="2213904"/>
            <a:ext cx="2126258" cy="2592288"/>
          </a:xfrm>
          <a:prstGeom prst="rect">
            <a:avLst/>
          </a:prstGeom>
        </p:spPr>
      </p:pic>
      <p:sp>
        <p:nvSpPr>
          <p:cNvPr id="8" name="Rechteck 7"/>
          <p:cNvSpPr/>
          <p:nvPr/>
        </p:nvSpPr>
        <p:spPr>
          <a:xfrm>
            <a:off x="564607" y="4820960"/>
            <a:ext cx="1775145" cy="1200328"/>
          </a:xfrm>
          <a:prstGeom prst="rect">
            <a:avLst/>
          </a:prstGeom>
        </p:spPr>
        <p:txBody>
          <a:bodyPr wrap="none">
            <a:spAutoFit/>
          </a:bodyPr>
          <a:lstStyle/>
          <a:p>
            <a:r>
              <a:rPr lang="en-US" dirty="0"/>
              <a:t>Amy </a:t>
            </a:r>
            <a:r>
              <a:rPr lang="en-US" dirty="0" smtClean="0"/>
              <a:t>Bower</a:t>
            </a:r>
          </a:p>
          <a:p>
            <a:r>
              <a:rPr lang="en-US" dirty="0" smtClean="0"/>
              <a:t>WHOI</a:t>
            </a:r>
          </a:p>
          <a:p>
            <a:r>
              <a:rPr lang="en-US" dirty="0" smtClean="0"/>
              <a:t>Woods </a:t>
            </a:r>
            <a:r>
              <a:rPr lang="en-US" dirty="0"/>
              <a:t>Hole</a:t>
            </a:r>
            <a:r>
              <a:rPr lang="de-DE" dirty="0"/>
              <a:t> </a:t>
            </a:r>
          </a:p>
        </p:txBody>
      </p:sp>
      <p:sp>
        <p:nvSpPr>
          <p:cNvPr id="9" name="Rechteck 8"/>
          <p:cNvSpPr/>
          <p:nvPr/>
        </p:nvSpPr>
        <p:spPr>
          <a:xfrm>
            <a:off x="3261090" y="4806192"/>
            <a:ext cx="2304256" cy="1200328"/>
          </a:xfrm>
          <a:prstGeom prst="rect">
            <a:avLst/>
          </a:prstGeom>
        </p:spPr>
        <p:txBody>
          <a:bodyPr wrap="square">
            <a:spAutoFit/>
          </a:bodyPr>
          <a:lstStyle/>
          <a:p>
            <a:r>
              <a:rPr lang="en-US" dirty="0"/>
              <a:t>Rick </a:t>
            </a:r>
            <a:r>
              <a:rPr lang="en-US" dirty="0" smtClean="0"/>
              <a:t>Lumpkin</a:t>
            </a:r>
          </a:p>
          <a:p>
            <a:r>
              <a:rPr lang="en-US" dirty="0" smtClean="0"/>
              <a:t>NOAA</a:t>
            </a:r>
            <a:r>
              <a:rPr lang="en-US" dirty="0"/>
              <a:t>/</a:t>
            </a:r>
            <a:r>
              <a:rPr lang="en-US" dirty="0" smtClean="0"/>
              <a:t>AOML</a:t>
            </a:r>
          </a:p>
          <a:p>
            <a:r>
              <a:rPr lang="en-US" dirty="0" smtClean="0"/>
              <a:t>Miami</a:t>
            </a:r>
            <a:r>
              <a:rPr lang="de-DE" dirty="0" smtClean="0"/>
              <a:t> </a:t>
            </a:r>
            <a:endParaRPr lang="de-DE" dirty="0"/>
          </a:p>
        </p:txBody>
      </p:sp>
      <p:sp>
        <p:nvSpPr>
          <p:cNvPr id="10" name="Rechteck 9"/>
          <p:cNvSpPr/>
          <p:nvPr/>
        </p:nvSpPr>
        <p:spPr>
          <a:xfrm>
            <a:off x="6143232" y="4819047"/>
            <a:ext cx="2300930" cy="1200328"/>
          </a:xfrm>
          <a:prstGeom prst="rect">
            <a:avLst/>
          </a:prstGeom>
        </p:spPr>
        <p:txBody>
          <a:bodyPr wrap="none">
            <a:spAutoFit/>
          </a:bodyPr>
          <a:lstStyle/>
          <a:p>
            <a:r>
              <a:rPr lang="en-US" dirty="0"/>
              <a:t>William E. </a:t>
            </a:r>
            <a:r>
              <a:rPr lang="en-US" dirty="0" smtClean="0"/>
              <a:t>Johns</a:t>
            </a:r>
          </a:p>
          <a:p>
            <a:r>
              <a:rPr lang="en-US" dirty="0" smtClean="0"/>
              <a:t>RSMAS</a:t>
            </a:r>
          </a:p>
          <a:p>
            <a:r>
              <a:rPr lang="en-US" dirty="0" smtClean="0"/>
              <a:t>Miami</a:t>
            </a:r>
            <a:r>
              <a:rPr lang="de-DE" dirty="0" smtClean="0"/>
              <a:t> </a:t>
            </a:r>
            <a:endParaRPr lang="de-DE" dirty="0"/>
          </a:p>
        </p:txBody>
      </p:sp>
      <p:sp>
        <p:nvSpPr>
          <p:cNvPr id="12" name="Titel 11"/>
          <p:cNvSpPr>
            <a:spLocks noGrp="1"/>
          </p:cNvSpPr>
          <p:nvPr>
            <p:ph type="title"/>
          </p:nvPr>
        </p:nvSpPr>
        <p:spPr/>
        <p:txBody>
          <a:bodyPr/>
          <a:lstStyle/>
          <a:p>
            <a:r>
              <a:rPr lang="en-US" smtClean="0"/>
              <a:t>Previous Speaker</a:t>
            </a:r>
            <a:endParaRPr lang="en-US"/>
          </a:p>
        </p:txBody>
      </p:sp>
    </p:spTree>
    <p:extLst>
      <p:ext uri="{BB962C8B-B14F-4D97-AF65-F5344CB8AC3E}">
        <p14:creationId xmlns:p14="http://schemas.microsoft.com/office/powerpoint/2010/main" val="13613675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a:stretch>
            <a:fillRect/>
          </a:stretch>
        </p:blipFill>
        <p:spPr>
          <a:xfrm>
            <a:off x="4559300" y="3416300"/>
            <a:ext cx="12700" cy="12700"/>
          </a:xfrm>
          <a:prstGeom prst="rect">
            <a:avLst/>
          </a:prstGeom>
        </p:spPr>
      </p:pic>
      <p:pic>
        <p:nvPicPr>
          <p:cNvPr id="6" name="Bild 5"/>
          <p:cNvPicPr>
            <a:picLocks noChangeAspect="1"/>
          </p:cNvPicPr>
          <p:nvPr/>
        </p:nvPicPr>
        <p:blipFill>
          <a:blip r:embed="rId3"/>
          <a:stretch>
            <a:fillRect/>
          </a:stretch>
        </p:blipFill>
        <p:spPr>
          <a:xfrm>
            <a:off x="4559300" y="3416300"/>
            <a:ext cx="12700" cy="12700"/>
          </a:xfrm>
          <a:prstGeom prst="rect">
            <a:avLst/>
          </a:prstGeom>
        </p:spPr>
      </p:pic>
      <p:pic>
        <p:nvPicPr>
          <p:cNvPr id="7" name="Bild 6"/>
          <p:cNvPicPr>
            <a:picLocks noChangeAspect="1"/>
          </p:cNvPicPr>
          <p:nvPr/>
        </p:nvPicPr>
        <p:blipFill>
          <a:blip r:embed="rId3"/>
          <a:stretch>
            <a:fillRect/>
          </a:stretch>
        </p:blipFill>
        <p:spPr>
          <a:xfrm>
            <a:off x="4559300" y="3416300"/>
            <a:ext cx="12700" cy="12700"/>
          </a:xfrm>
          <a:prstGeom prst="rect">
            <a:avLst/>
          </a:prstGeom>
        </p:spPr>
      </p:pic>
      <p:pic>
        <p:nvPicPr>
          <p:cNvPr id="8" name="Bild 7"/>
          <p:cNvPicPr>
            <a:picLocks noChangeAspect="1"/>
          </p:cNvPicPr>
          <p:nvPr/>
        </p:nvPicPr>
        <p:blipFill>
          <a:blip r:embed="rId3"/>
          <a:stretch>
            <a:fillRect/>
          </a:stretch>
        </p:blipFill>
        <p:spPr>
          <a:xfrm>
            <a:off x="4559300" y="3416300"/>
            <a:ext cx="12700" cy="12700"/>
          </a:xfrm>
          <a:prstGeom prst="rect">
            <a:avLst/>
          </a:prstGeom>
        </p:spPr>
      </p:pic>
      <p:pic>
        <p:nvPicPr>
          <p:cNvPr id="9" name="Bild 8"/>
          <p:cNvPicPr>
            <a:picLocks noChangeAspect="1"/>
          </p:cNvPicPr>
          <p:nvPr/>
        </p:nvPicPr>
        <p:blipFill>
          <a:blip r:embed="rId4"/>
          <a:stretch>
            <a:fillRect/>
          </a:stretch>
        </p:blipFill>
        <p:spPr>
          <a:xfrm rot="16200000">
            <a:off x="3902644" y="-3606499"/>
            <a:ext cx="1388237" cy="9266549"/>
          </a:xfrm>
          <a:prstGeom prst="rect">
            <a:avLst/>
          </a:prstGeom>
        </p:spPr>
      </p:pic>
      <p:sp>
        <p:nvSpPr>
          <p:cNvPr id="13" name="Titel 12"/>
          <p:cNvSpPr>
            <a:spLocks noGrp="1"/>
          </p:cNvSpPr>
          <p:nvPr>
            <p:ph type="ctrTitle"/>
          </p:nvPr>
        </p:nvSpPr>
        <p:spPr>
          <a:xfrm>
            <a:off x="251520" y="1916832"/>
            <a:ext cx="7772400" cy="2232248"/>
          </a:xfrm>
        </p:spPr>
        <p:txBody>
          <a:bodyPr/>
          <a:lstStyle/>
          <a:p>
            <a:pPr algn="l"/>
            <a:r>
              <a:rPr lang="de-DE" sz="3200" dirty="0"/>
              <a:t/>
            </a:r>
            <a:br>
              <a:rPr lang="de-DE" sz="3200" dirty="0"/>
            </a:br>
            <a:r>
              <a:rPr lang="de-DE" sz="3200" b="1" dirty="0" err="1" smtClean="0"/>
              <a:t>Moored</a:t>
            </a:r>
            <a:r>
              <a:rPr lang="de-DE" sz="3200" b="1" dirty="0" smtClean="0"/>
              <a:t> </a:t>
            </a:r>
            <a:r>
              <a:rPr lang="de-DE" sz="3200" b="1" dirty="0" err="1"/>
              <a:t>observations</a:t>
            </a:r>
            <a:r>
              <a:rPr lang="de-DE" sz="3200" b="1" dirty="0"/>
              <a:t> </a:t>
            </a:r>
            <a:r>
              <a:rPr lang="de-DE" sz="3200" b="1" dirty="0" err="1"/>
              <a:t>of</a:t>
            </a:r>
            <a:r>
              <a:rPr lang="de-DE" sz="3200" b="1" dirty="0"/>
              <a:t> </a:t>
            </a:r>
            <a:r>
              <a:rPr lang="de-DE" sz="3200" b="1" dirty="0" err="1" smtClean="0"/>
              <a:t>the</a:t>
            </a:r>
            <a:r>
              <a:rPr lang="de-DE" sz="3200" b="1" dirty="0" smtClean="0"/>
              <a:t> </a:t>
            </a:r>
            <a:br>
              <a:rPr lang="de-DE" sz="3200" b="1" dirty="0" smtClean="0"/>
            </a:br>
            <a:r>
              <a:rPr lang="de-DE" sz="3200" b="1" dirty="0" err="1" smtClean="0"/>
              <a:t>Deep</a:t>
            </a:r>
            <a:r>
              <a:rPr lang="de-DE" sz="3200" b="1" dirty="0" smtClean="0"/>
              <a:t> </a:t>
            </a:r>
            <a:r>
              <a:rPr lang="de-DE" sz="3200" b="1" dirty="0"/>
              <a:t>Western </a:t>
            </a:r>
            <a:r>
              <a:rPr lang="de-DE" sz="3200" b="1" dirty="0" err="1"/>
              <a:t>Boundary</a:t>
            </a:r>
            <a:r>
              <a:rPr lang="de-DE" sz="3200" b="1" dirty="0"/>
              <a:t> </a:t>
            </a:r>
            <a:r>
              <a:rPr lang="de-DE" sz="3200" b="1" dirty="0" smtClean="0"/>
              <a:t/>
            </a:r>
            <a:br>
              <a:rPr lang="de-DE" sz="3200" b="1" dirty="0" smtClean="0"/>
            </a:br>
            <a:r>
              <a:rPr lang="de-DE" sz="3200" b="1" dirty="0" err="1" smtClean="0"/>
              <a:t>Current</a:t>
            </a:r>
            <a:r>
              <a:rPr lang="de-DE" sz="3200" b="1" dirty="0" smtClean="0"/>
              <a:t> in </a:t>
            </a:r>
            <a:r>
              <a:rPr lang="de-DE" sz="3200" b="1" dirty="0" err="1"/>
              <a:t>the</a:t>
            </a:r>
            <a:r>
              <a:rPr lang="de-DE" sz="3200" b="1" dirty="0"/>
              <a:t> NW </a:t>
            </a:r>
            <a:r>
              <a:rPr lang="de-DE" sz="3200" b="1" dirty="0" err="1"/>
              <a:t>Atlantic</a:t>
            </a:r>
            <a:r>
              <a:rPr lang="de-DE" sz="3200" b="1" dirty="0"/>
              <a:t>: </a:t>
            </a:r>
            <a:r>
              <a:rPr lang="de-DE" sz="3200" b="1" dirty="0" smtClean="0"/>
              <a:t/>
            </a:r>
            <a:br>
              <a:rPr lang="de-DE" sz="3200" b="1" dirty="0" smtClean="0"/>
            </a:br>
            <a:r>
              <a:rPr lang="de-DE" sz="3200" b="1" dirty="0" smtClean="0"/>
              <a:t>2004</a:t>
            </a:r>
            <a:r>
              <a:rPr lang="de-DE" sz="3200" b="1" dirty="0"/>
              <a:t>-</a:t>
            </a:r>
            <a:r>
              <a:rPr lang="de-DE" sz="3200" b="1" dirty="0" smtClean="0"/>
              <a:t>2014 </a:t>
            </a:r>
            <a:r>
              <a:rPr lang="de-DE" sz="3200" dirty="0"/>
              <a:t>	</a:t>
            </a:r>
            <a:br>
              <a:rPr lang="de-DE" sz="3200" dirty="0"/>
            </a:br>
            <a:endParaRPr lang="de-DE" sz="3200" dirty="0"/>
          </a:p>
        </p:txBody>
      </p:sp>
      <p:sp>
        <p:nvSpPr>
          <p:cNvPr id="14" name="Untertitel 13"/>
          <p:cNvSpPr>
            <a:spLocks noGrp="1"/>
          </p:cNvSpPr>
          <p:nvPr>
            <p:ph type="subTitle" idx="1"/>
          </p:nvPr>
        </p:nvSpPr>
        <p:spPr>
          <a:xfrm>
            <a:off x="251520" y="4844752"/>
            <a:ext cx="6800800" cy="1752600"/>
          </a:xfrm>
        </p:spPr>
        <p:txBody>
          <a:bodyPr/>
          <a:lstStyle/>
          <a:p>
            <a:pPr algn="l"/>
            <a:r>
              <a:rPr lang="de-DE" sz="2400" dirty="0" smtClean="0"/>
              <a:t>Dr</a:t>
            </a:r>
            <a:r>
              <a:rPr lang="de-DE" sz="2400" dirty="0"/>
              <a:t>. </a:t>
            </a:r>
            <a:r>
              <a:rPr lang="de-DE" sz="2400" dirty="0" smtClean="0"/>
              <a:t>John M. </a:t>
            </a:r>
            <a:r>
              <a:rPr lang="de-DE" sz="2400" dirty="0" err="1"/>
              <a:t>Toole</a:t>
            </a:r>
            <a:r>
              <a:rPr lang="de-DE" sz="2400" dirty="0"/>
              <a:t> </a:t>
            </a:r>
          </a:p>
          <a:p>
            <a:pPr algn="l"/>
            <a:r>
              <a:rPr lang="de-DE" sz="2400" dirty="0"/>
              <a:t>Woods Hole </a:t>
            </a:r>
            <a:r>
              <a:rPr lang="de-DE" sz="2400" dirty="0" err="1"/>
              <a:t>Oceanographic</a:t>
            </a:r>
            <a:r>
              <a:rPr lang="de-DE" sz="2400" dirty="0"/>
              <a:t> </a:t>
            </a:r>
            <a:r>
              <a:rPr lang="de-DE" sz="2400" dirty="0" smtClean="0"/>
              <a:t>Institution</a:t>
            </a:r>
          </a:p>
          <a:p>
            <a:pPr algn="l"/>
            <a:r>
              <a:rPr lang="de-DE" sz="2400" dirty="0" smtClean="0"/>
              <a:t>Woods </a:t>
            </a:r>
            <a:r>
              <a:rPr lang="de-DE" sz="2400" dirty="0"/>
              <a:t>Hole, </a:t>
            </a:r>
            <a:r>
              <a:rPr lang="de-DE" sz="2400" dirty="0" smtClean="0"/>
              <a:t>MA</a:t>
            </a:r>
            <a:r>
              <a:rPr lang="de-DE" sz="2400" dirty="0"/>
              <a:t>, USA 	</a:t>
            </a:r>
          </a:p>
          <a:p>
            <a:pPr algn="l"/>
            <a:endParaRPr lang="de-DE" sz="2400" dirty="0"/>
          </a:p>
        </p:txBody>
      </p:sp>
      <p:pic>
        <p:nvPicPr>
          <p:cNvPr id="2" name="Bild 1"/>
          <p:cNvPicPr>
            <a:picLocks noChangeAspect="1"/>
          </p:cNvPicPr>
          <p:nvPr/>
        </p:nvPicPr>
        <p:blipFill>
          <a:blip r:embed="rId5"/>
          <a:stretch>
            <a:fillRect/>
          </a:stretch>
        </p:blipFill>
        <p:spPr>
          <a:xfrm>
            <a:off x="5467875" y="1844824"/>
            <a:ext cx="3568621" cy="4941168"/>
          </a:xfrm>
          <a:prstGeom prst="rect">
            <a:avLst/>
          </a:prstGeom>
        </p:spPr>
      </p:pic>
    </p:spTree>
    <p:extLst>
      <p:ext uri="{BB962C8B-B14F-4D97-AF65-F5344CB8AC3E}">
        <p14:creationId xmlns:p14="http://schemas.microsoft.com/office/powerpoint/2010/main" val="20524882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btlg2\Ref25\isos\COURSES\(2) Events\Meet the Prof\160616_JohnToole\JohnToole_DSC57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144000" cy="6073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2780928"/>
            <a:ext cx="8568952" cy="3405188"/>
          </a:xfrm>
          <a:prstGeom prst="roundRect">
            <a:avLst/>
          </a:prstGeom>
          <a:solidFill>
            <a:schemeClr val="bg1">
              <a:lumMod val="95000"/>
              <a:alpha val="87000"/>
            </a:schemeClr>
          </a:solidFill>
        </p:spPr>
        <p:txBody>
          <a:bodyPr wrap="square" rtlCol="0">
            <a:spAutoFit/>
          </a:bodyPr>
          <a:lstStyle/>
          <a:p>
            <a:r>
              <a:rPr lang="de-DE" sz="4000" b="1" dirty="0" err="1" smtClean="0">
                <a:solidFill>
                  <a:srgbClr val="00B0F0"/>
                </a:solidFill>
                <a:latin typeface="DINOT" pitchFamily="34" charset="0"/>
              </a:rPr>
              <a:t>Meet</a:t>
            </a:r>
            <a:r>
              <a:rPr lang="de-DE" sz="4000" b="1" dirty="0" smtClean="0">
                <a:solidFill>
                  <a:srgbClr val="00B0F0"/>
                </a:solidFill>
                <a:latin typeface="DINOT" pitchFamily="34" charset="0"/>
              </a:rPr>
              <a:t> </a:t>
            </a:r>
            <a:r>
              <a:rPr lang="de-DE" sz="4000" b="1" dirty="0" err="1" smtClean="0">
                <a:solidFill>
                  <a:srgbClr val="00B0F0"/>
                </a:solidFill>
                <a:latin typeface="DINOT" pitchFamily="34" charset="0"/>
              </a:rPr>
              <a:t>the</a:t>
            </a:r>
            <a:r>
              <a:rPr lang="de-DE" sz="4000" b="1" dirty="0" smtClean="0">
                <a:solidFill>
                  <a:srgbClr val="00B0F0"/>
                </a:solidFill>
                <a:latin typeface="DINOT" pitchFamily="34" charset="0"/>
              </a:rPr>
              <a:t> Prof.</a:t>
            </a:r>
          </a:p>
          <a:p>
            <a:r>
              <a:rPr lang="de-DE" b="1" dirty="0" smtClean="0">
                <a:solidFill>
                  <a:srgbClr val="00B0F0"/>
                </a:solidFill>
                <a:latin typeface="DINOT" pitchFamily="34" charset="0"/>
              </a:rPr>
              <a:t>Dr. John Toole</a:t>
            </a:r>
            <a:r>
              <a:rPr lang="de-DE" dirty="0" smtClean="0">
                <a:latin typeface="DINOT" pitchFamily="34" charset="0"/>
              </a:rPr>
              <a:t/>
            </a:r>
            <a:br>
              <a:rPr lang="de-DE" dirty="0" smtClean="0">
                <a:latin typeface="DINOT" pitchFamily="34" charset="0"/>
              </a:rPr>
            </a:br>
            <a:r>
              <a:rPr lang="en-US" dirty="0" smtClean="0">
                <a:latin typeface="DINOT" pitchFamily="34" charset="0"/>
              </a:rPr>
              <a:t>Senior Scientist, Department of Physical Oceanography,</a:t>
            </a:r>
          </a:p>
          <a:p>
            <a:r>
              <a:rPr lang="en-US" dirty="0" smtClean="0">
                <a:latin typeface="DINOT" pitchFamily="34" charset="0"/>
              </a:rPr>
              <a:t>Woods Hole, USA</a:t>
            </a:r>
          </a:p>
          <a:p>
            <a:r>
              <a:rPr lang="en-US" sz="2000" b="1" dirty="0" smtClean="0">
                <a:latin typeface="DINOT" pitchFamily="34" charset="0"/>
              </a:rPr>
              <a:t>16 June 2016 | 09:30 h</a:t>
            </a:r>
          </a:p>
          <a:p>
            <a:r>
              <a:rPr lang="en-US" sz="2000" b="1" dirty="0" smtClean="0">
                <a:latin typeface="DINOT" pitchFamily="34" charset="0"/>
              </a:rPr>
              <a:t>Large conference room, GEOMAR</a:t>
            </a:r>
          </a:p>
          <a:p>
            <a:endParaRPr lang="en-US" sz="2000" b="1" dirty="0">
              <a:latin typeface="DINOT" pitchFamily="34" charset="0"/>
            </a:endParaRPr>
          </a:p>
          <a:p>
            <a:r>
              <a:rPr lang="en-US" sz="2000" b="1" dirty="0"/>
              <a:t>This is an open event </a:t>
            </a:r>
            <a:r>
              <a:rPr lang="en-US" sz="2000" dirty="0"/>
              <a:t>for all interested participants from Bachelors students to Post-Docs.</a:t>
            </a:r>
            <a:endParaRPr lang="de-DE" sz="2000" b="1" dirty="0">
              <a:latin typeface="DINOT" pitchFamily="34" charset="0"/>
            </a:endParaRPr>
          </a:p>
        </p:txBody>
      </p:sp>
    </p:spTree>
    <p:extLst>
      <p:ext uri="{BB962C8B-B14F-4D97-AF65-F5344CB8AC3E}">
        <p14:creationId xmlns:p14="http://schemas.microsoft.com/office/powerpoint/2010/main" val="1987277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p:cNvPicPr>
            <a:picLocks noChangeAspect="1"/>
          </p:cNvPicPr>
          <p:nvPr/>
        </p:nvPicPr>
        <p:blipFill>
          <a:blip r:embed="rId3"/>
          <a:stretch>
            <a:fillRect/>
          </a:stretch>
        </p:blipFill>
        <p:spPr>
          <a:xfrm>
            <a:off x="4559300" y="3416300"/>
            <a:ext cx="12700" cy="12700"/>
          </a:xfrm>
          <a:prstGeom prst="rect">
            <a:avLst/>
          </a:prstGeom>
        </p:spPr>
      </p:pic>
      <p:pic>
        <p:nvPicPr>
          <p:cNvPr id="6" name="Bild 5"/>
          <p:cNvPicPr>
            <a:picLocks noChangeAspect="1"/>
          </p:cNvPicPr>
          <p:nvPr/>
        </p:nvPicPr>
        <p:blipFill>
          <a:blip r:embed="rId3"/>
          <a:stretch>
            <a:fillRect/>
          </a:stretch>
        </p:blipFill>
        <p:spPr>
          <a:xfrm>
            <a:off x="4559300" y="3416300"/>
            <a:ext cx="12700" cy="12700"/>
          </a:xfrm>
          <a:prstGeom prst="rect">
            <a:avLst/>
          </a:prstGeom>
        </p:spPr>
      </p:pic>
      <p:pic>
        <p:nvPicPr>
          <p:cNvPr id="7" name="Bild 6"/>
          <p:cNvPicPr>
            <a:picLocks noChangeAspect="1"/>
          </p:cNvPicPr>
          <p:nvPr/>
        </p:nvPicPr>
        <p:blipFill>
          <a:blip r:embed="rId3"/>
          <a:stretch>
            <a:fillRect/>
          </a:stretch>
        </p:blipFill>
        <p:spPr>
          <a:xfrm>
            <a:off x="4559300" y="3416300"/>
            <a:ext cx="12700" cy="12700"/>
          </a:xfrm>
          <a:prstGeom prst="rect">
            <a:avLst/>
          </a:prstGeom>
        </p:spPr>
      </p:pic>
      <p:pic>
        <p:nvPicPr>
          <p:cNvPr id="8" name="Bild 7"/>
          <p:cNvPicPr>
            <a:picLocks noChangeAspect="1"/>
          </p:cNvPicPr>
          <p:nvPr/>
        </p:nvPicPr>
        <p:blipFill>
          <a:blip r:embed="rId3"/>
          <a:stretch>
            <a:fillRect/>
          </a:stretch>
        </p:blipFill>
        <p:spPr>
          <a:xfrm>
            <a:off x="4559300" y="3416300"/>
            <a:ext cx="12700" cy="12700"/>
          </a:xfrm>
          <a:prstGeom prst="rect">
            <a:avLst/>
          </a:prstGeom>
        </p:spPr>
      </p:pic>
      <p:pic>
        <p:nvPicPr>
          <p:cNvPr id="9" name="Bild 8"/>
          <p:cNvPicPr>
            <a:picLocks noChangeAspect="1"/>
          </p:cNvPicPr>
          <p:nvPr/>
        </p:nvPicPr>
        <p:blipFill>
          <a:blip r:embed="rId4"/>
          <a:stretch>
            <a:fillRect/>
          </a:stretch>
        </p:blipFill>
        <p:spPr>
          <a:xfrm rot="16200000">
            <a:off x="3902644" y="-3606499"/>
            <a:ext cx="1388237" cy="9266549"/>
          </a:xfrm>
          <a:prstGeom prst="rect">
            <a:avLst/>
          </a:prstGeom>
        </p:spPr>
      </p:pic>
      <p:sp>
        <p:nvSpPr>
          <p:cNvPr id="13" name="Titel 12"/>
          <p:cNvSpPr>
            <a:spLocks noGrp="1"/>
          </p:cNvSpPr>
          <p:nvPr>
            <p:ph type="ctrTitle"/>
          </p:nvPr>
        </p:nvSpPr>
        <p:spPr>
          <a:xfrm>
            <a:off x="251520" y="1916832"/>
            <a:ext cx="7772400" cy="2232248"/>
          </a:xfrm>
        </p:spPr>
        <p:txBody>
          <a:bodyPr/>
          <a:lstStyle/>
          <a:p>
            <a:pPr algn="l"/>
            <a:r>
              <a:rPr lang="de-DE" sz="3200" dirty="0"/>
              <a:t/>
            </a:r>
            <a:br>
              <a:rPr lang="de-DE" sz="3200" dirty="0"/>
            </a:br>
            <a:r>
              <a:rPr lang="de-DE" sz="3200" b="1" dirty="0" err="1" smtClean="0"/>
              <a:t>Moored</a:t>
            </a:r>
            <a:r>
              <a:rPr lang="de-DE" sz="3200" b="1" dirty="0" smtClean="0"/>
              <a:t> </a:t>
            </a:r>
            <a:r>
              <a:rPr lang="de-DE" sz="3200" b="1" dirty="0" err="1"/>
              <a:t>observations</a:t>
            </a:r>
            <a:r>
              <a:rPr lang="de-DE" sz="3200" b="1" dirty="0"/>
              <a:t> </a:t>
            </a:r>
            <a:r>
              <a:rPr lang="de-DE" sz="3200" b="1" dirty="0" err="1"/>
              <a:t>of</a:t>
            </a:r>
            <a:r>
              <a:rPr lang="de-DE" sz="3200" b="1" dirty="0"/>
              <a:t> </a:t>
            </a:r>
            <a:r>
              <a:rPr lang="de-DE" sz="3200" b="1" dirty="0" err="1" smtClean="0"/>
              <a:t>the</a:t>
            </a:r>
            <a:r>
              <a:rPr lang="de-DE" sz="3200" b="1" dirty="0" smtClean="0"/>
              <a:t> </a:t>
            </a:r>
            <a:br>
              <a:rPr lang="de-DE" sz="3200" b="1" dirty="0" smtClean="0"/>
            </a:br>
            <a:r>
              <a:rPr lang="de-DE" sz="3200" b="1" dirty="0" err="1" smtClean="0"/>
              <a:t>Deep</a:t>
            </a:r>
            <a:r>
              <a:rPr lang="de-DE" sz="3200" b="1" dirty="0" smtClean="0"/>
              <a:t> </a:t>
            </a:r>
            <a:r>
              <a:rPr lang="de-DE" sz="3200" b="1" dirty="0"/>
              <a:t>Western </a:t>
            </a:r>
            <a:r>
              <a:rPr lang="de-DE" sz="3200" b="1" dirty="0" err="1"/>
              <a:t>Boundary</a:t>
            </a:r>
            <a:r>
              <a:rPr lang="de-DE" sz="3200" b="1" dirty="0"/>
              <a:t> </a:t>
            </a:r>
            <a:r>
              <a:rPr lang="de-DE" sz="3200" b="1" dirty="0" smtClean="0"/>
              <a:t/>
            </a:r>
            <a:br>
              <a:rPr lang="de-DE" sz="3200" b="1" dirty="0" smtClean="0"/>
            </a:br>
            <a:r>
              <a:rPr lang="de-DE" sz="3200" b="1" dirty="0" err="1" smtClean="0"/>
              <a:t>Current</a:t>
            </a:r>
            <a:r>
              <a:rPr lang="de-DE" sz="3200" b="1" dirty="0" smtClean="0"/>
              <a:t> in </a:t>
            </a:r>
            <a:r>
              <a:rPr lang="de-DE" sz="3200" b="1" dirty="0" err="1"/>
              <a:t>the</a:t>
            </a:r>
            <a:r>
              <a:rPr lang="de-DE" sz="3200" b="1" dirty="0"/>
              <a:t> NW </a:t>
            </a:r>
            <a:r>
              <a:rPr lang="de-DE" sz="3200" b="1" dirty="0" err="1"/>
              <a:t>Atlantic</a:t>
            </a:r>
            <a:r>
              <a:rPr lang="de-DE" sz="3200" b="1" dirty="0"/>
              <a:t>: </a:t>
            </a:r>
            <a:r>
              <a:rPr lang="de-DE" sz="3200" b="1" dirty="0" smtClean="0"/>
              <a:t/>
            </a:r>
            <a:br>
              <a:rPr lang="de-DE" sz="3200" b="1" dirty="0" smtClean="0"/>
            </a:br>
            <a:r>
              <a:rPr lang="de-DE" sz="3200" b="1" dirty="0" smtClean="0"/>
              <a:t>2004</a:t>
            </a:r>
            <a:r>
              <a:rPr lang="de-DE" sz="3200" b="1" dirty="0"/>
              <a:t>-</a:t>
            </a:r>
            <a:r>
              <a:rPr lang="de-DE" sz="3200" b="1" dirty="0" smtClean="0"/>
              <a:t>2014 </a:t>
            </a:r>
            <a:r>
              <a:rPr lang="de-DE" sz="3200" dirty="0"/>
              <a:t>	</a:t>
            </a:r>
            <a:br>
              <a:rPr lang="de-DE" sz="3200" dirty="0"/>
            </a:br>
            <a:endParaRPr lang="de-DE" sz="3200" dirty="0"/>
          </a:p>
        </p:txBody>
      </p:sp>
      <p:sp>
        <p:nvSpPr>
          <p:cNvPr id="14" name="Untertitel 13"/>
          <p:cNvSpPr>
            <a:spLocks noGrp="1"/>
          </p:cNvSpPr>
          <p:nvPr>
            <p:ph type="subTitle" idx="1"/>
          </p:nvPr>
        </p:nvSpPr>
        <p:spPr>
          <a:xfrm>
            <a:off x="251520" y="4844752"/>
            <a:ext cx="6800800" cy="1752600"/>
          </a:xfrm>
        </p:spPr>
        <p:txBody>
          <a:bodyPr/>
          <a:lstStyle/>
          <a:p>
            <a:pPr algn="l"/>
            <a:r>
              <a:rPr lang="de-DE" sz="2400" dirty="0" smtClean="0"/>
              <a:t>Dr</a:t>
            </a:r>
            <a:r>
              <a:rPr lang="de-DE" sz="2400" dirty="0"/>
              <a:t>. </a:t>
            </a:r>
            <a:r>
              <a:rPr lang="de-DE" sz="2400" dirty="0" smtClean="0"/>
              <a:t>John M. </a:t>
            </a:r>
            <a:r>
              <a:rPr lang="de-DE" sz="2400" dirty="0" err="1"/>
              <a:t>Toole</a:t>
            </a:r>
            <a:r>
              <a:rPr lang="de-DE" sz="2400" dirty="0"/>
              <a:t> </a:t>
            </a:r>
          </a:p>
          <a:p>
            <a:pPr algn="l"/>
            <a:r>
              <a:rPr lang="de-DE" sz="2400" dirty="0"/>
              <a:t>Woods Hole </a:t>
            </a:r>
            <a:r>
              <a:rPr lang="de-DE" sz="2400" dirty="0" err="1"/>
              <a:t>Oceanographic</a:t>
            </a:r>
            <a:r>
              <a:rPr lang="de-DE" sz="2400" dirty="0"/>
              <a:t> </a:t>
            </a:r>
            <a:r>
              <a:rPr lang="de-DE" sz="2400" dirty="0" smtClean="0"/>
              <a:t>Institution</a:t>
            </a:r>
          </a:p>
          <a:p>
            <a:pPr algn="l"/>
            <a:r>
              <a:rPr lang="de-DE" sz="2400" dirty="0" smtClean="0"/>
              <a:t>Woods </a:t>
            </a:r>
            <a:r>
              <a:rPr lang="de-DE" sz="2400" dirty="0"/>
              <a:t>Hole, </a:t>
            </a:r>
            <a:r>
              <a:rPr lang="de-DE" sz="2400" dirty="0" smtClean="0"/>
              <a:t>MA</a:t>
            </a:r>
            <a:r>
              <a:rPr lang="de-DE" sz="2400" dirty="0"/>
              <a:t>, USA 	</a:t>
            </a:r>
          </a:p>
          <a:p>
            <a:pPr algn="l"/>
            <a:endParaRPr lang="de-DE" sz="2400" dirty="0"/>
          </a:p>
        </p:txBody>
      </p:sp>
      <p:pic>
        <p:nvPicPr>
          <p:cNvPr id="2" name="Bild 1"/>
          <p:cNvPicPr>
            <a:picLocks noChangeAspect="1"/>
          </p:cNvPicPr>
          <p:nvPr/>
        </p:nvPicPr>
        <p:blipFill>
          <a:blip r:embed="rId5"/>
          <a:stretch>
            <a:fillRect/>
          </a:stretch>
        </p:blipFill>
        <p:spPr>
          <a:xfrm>
            <a:off x="5467875" y="1844824"/>
            <a:ext cx="3568621" cy="4941168"/>
          </a:xfrm>
          <a:prstGeom prst="rect">
            <a:avLst/>
          </a:prstGeom>
        </p:spPr>
      </p:pic>
    </p:spTree>
    <p:extLst>
      <p:ext uri="{BB962C8B-B14F-4D97-AF65-F5344CB8AC3E}">
        <p14:creationId xmlns:p14="http://schemas.microsoft.com/office/powerpoint/2010/main" val="17263855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381000" y="139700"/>
            <a:ext cx="7726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dirty="0">
                <a:solidFill>
                  <a:schemeClr val="accent2"/>
                </a:solidFill>
                <a:latin typeface="Tahoma" charset="0"/>
                <a:cs typeface="Arial" charset="0"/>
              </a:rPr>
              <a:t>In Memory of Friedrich A. Schott</a:t>
            </a:r>
          </a:p>
        </p:txBody>
      </p:sp>
      <p:sp>
        <p:nvSpPr>
          <p:cNvPr id="2051" name="Line 18"/>
          <p:cNvSpPr>
            <a:spLocks noChangeShapeType="1"/>
          </p:cNvSpPr>
          <p:nvPr/>
        </p:nvSpPr>
        <p:spPr bwMode="auto">
          <a:xfrm>
            <a:off x="482600" y="914400"/>
            <a:ext cx="8064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3" name="Rechteck 4"/>
          <p:cNvSpPr>
            <a:spLocks noChangeArrowheads="1"/>
          </p:cNvSpPr>
          <p:nvPr/>
        </p:nvSpPr>
        <p:spPr bwMode="auto">
          <a:xfrm>
            <a:off x="428624" y="1052736"/>
            <a:ext cx="752775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latin typeface="Tahoma" charset="0"/>
                <a:cs typeface="Tahoma" charset="0"/>
              </a:rPr>
              <a:t>One of the most influential and productive </a:t>
            </a:r>
            <a:r>
              <a:rPr lang="en-US" dirty="0" smtClean="0">
                <a:latin typeface="Tahoma" charset="0"/>
                <a:cs typeface="Tahoma" charset="0"/>
              </a:rPr>
              <a:t/>
            </a:r>
            <a:br>
              <a:rPr lang="en-US" dirty="0" smtClean="0">
                <a:latin typeface="Tahoma" charset="0"/>
                <a:cs typeface="Tahoma" charset="0"/>
              </a:rPr>
            </a:br>
            <a:r>
              <a:rPr lang="en-US" dirty="0" smtClean="0">
                <a:latin typeface="Tahoma" charset="0"/>
                <a:cs typeface="Tahoma" charset="0"/>
              </a:rPr>
              <a:t>physical </a:t>
            </a:r>
            <a:r>
              <a:rPr lang="en-US" dirty="0" smtClean="0">
                <a:latin typeface="Tahoma" charset="0"/>
                <a:cs typeface="Tahoma" charset="0"/>
              </a:rPr>
              <a:t>oceanographers.</a:t>
            </a:r>
          </a:p>
          <a:p>
            <a:pPr marL="342900" indent="-342900">
              <a:buFont typeface="Arial"/>
              <a:buChar char="•"/>
            </a:pPr>
            <a:r>
              <a:rPr lang="en-US" dirty="0" smtClean="0">
                <a:latin typeface="Tahoma" charset="0"/>
                <a:cs typeface="Tahoma" charset="0"/>
              </a:rPr>
              <a:t>1964 PhD, University Kiel</a:t>
            </a:r>
          </a:p>
          <a:p>
            <a:pPr marL="342900" indent="-342900">
              <a:buFont typeface="Arial"/>
              <a:buChar char="•"/>
            </a:pPr>
            <a:r>
              <a:rPr lang="en-US" dirty="0" smtClean="0">
                <a:latin typeface="Tahoma" charset="0"/>
                <a:cs typeface="Tahoma" charset="0"/>
              </a:rPr>
              <a:t>1969-1974, Assistant Prof</a:t>
            </a:r>
          </a:p>
          <a:p>
            <a:pPr marL="342900" indent="-342900">
              <a:buFont typeface="Arial"/>
              <a:buChar char="•"/>
            </a:pPr>
            <a:r>
              <a:rPr lang="en-US" dirty="0" smtClean="0">
                <a:latin typeface="Tahoma" charset="0"/>
                <a:cs typeface="Tahoma" charset="0"/>
              </a:rPr>
              <a:t>1974-1978, APL Prof.</a:t>
            </a:r>
          </a:p>
          <a:p>
            <a:pPr marL="342900" indent="-342900">
              <a:buFont typeface="Arial"/>
              <a:buChar char="•"/>
            </a:pPr>
            <a:r>
              <a:rPr lang="en-US" dirty="0" smtClean="0">
                <a:latin typeface="Tahoma" charset="0"/>
                <a:cs typeface="Tahoma" charset="0"/>
              </a:rPr>
              <a:t>1978-1987 Professor </a:t>
            </a:r>
            <a:r>
              <a:rPr lang="en-US" dirty="0" smtClean="0">
                <a:latin typeface="Tahoma" charset="0"/>
                <a:cs typeface="Tahoma" charset="0"/>
              </a:rPr>
              <a:t/>
            </a:r>
            <a:br>
              <a:rPr lang="en-US" dirty="0" smtClean="0">
                <a:latin typeface="Tahoma" charset="0"/>
                <a:cs typeface="Tahoma" charset="0"/>
              </a:rPr>
            </a:br>
            <a:r>
              <a:rPr lang="en-US" dirty="0" smtClean="0">
                <a:latin typeface="Tahoma" charset="0"/>
                <a:cs typeface="Tahoma" charset="0"/>
              </a:rPr>
              <a:t>at </a:t>
            </a:r>
            <a:r>
              <a:rPr lang="en-US" dirty="0" smtClean="0">
                <a:latin typeface="Tahoma" charset="0"/>
                <a:cs typeface="Tahoma" charset="0"/>
              </a:rPr>
              <a:t>RSMAS Miami</a:t>
            </a:r>
          </a:p>
          <a:p>
            <a:pPr marL="342900" indent="-342900">
              <a:buFont typeface="Arial"/>
              <a:buChar char="•"/>
            </a:pPr>
            <a:r>
              <a:rPr lang="en-US" dirty="0" smtClean="0">
                <a:latin typeface="Tahoma" charset="0"/>
                <a:cs typeface="Tahoma" charset="0"/>
              </a:rPr>
              <a:t>1987-2004 Professor </a:t>
            </a:r>
            <a:r>
              <a:rPr lang="en-US" dirty="0" smtClean="0">
                <a:latin typeface="Tahoma" charset="0"/>
                <a:cs typeface="Tahoma" charset="0"/>
              </a:rPr>
              <a:t/>
            </a:r>
            <a:br>
              <a:rPr lang="en-US" dirty="0" smtClean="0">
                <a:latin typeface="Tahoma" charset="0"/>
                <a:cs typeface="Tahoma" charset="0"/>
              </a:rPr>
            </a:br>
            <a:r>
              <a:rPr lang="en-US" dirty="0" smtClean="0">
                <a:latin typeface="Tahoma" charset="0"/>
                <a:cs typeface="Tahoma" charset="0"/>
              </a:rPr>
              <a:t>at </a:t>
            </a:r>
            <a:r>
              <a:rPr lang="en-US" dirty="0" err="1" smtClean="0">
                <a:latin typeface="Tahoma" charset="0"/>
                <a:cs typeface="Tahoma" charset="0"/>
              </a:rPr>
              <a:t>IfM</a:t>
            </a:r>
            <a:r>
              <a:rPr lang="en-US" dirty="0" smtClean="0">
                <a:latin typeface="Tahoma" charset="0"/>
                <a:cs typeface="Tahoma" charset="0"/>
              </a:rPr>
              <a:t> Kiel</a:t>
            </a:r>
          </a:p>
        </p:txBody>
      </p:sp>
      <p:sp>
        <p:nvSpPr>
          <p:cNvPr id="7" name="Rectangle 4"/>
          <p:cNvSpPr/>
          <p:nvPr/>
        </p:nvSpPr>
        <p:spPr>
          <a:xfrm>
            <a:off x="1956445" y="5889928"/>
            <a:ext cx="1895475" cy="830264"/>
          </a:xfrm>
          <a:prstGeom prst="rect">
            <a:avLst/>
          </a:prstGeom>
        </p:spPr>
        <p:txBody>
          <a:bodyPr wrap="none">
            <a:spAutoFit/>
          </a:bodyPr>
          <a:lstStyle/>
          <a:p>
            <a:pPr algn="ctr"/>
            <a:r>
              <a:rPr lang="en-US" b="1" dirty="0">
                <a:latin typeface="Arial" charset="0"/>
              </a:rPr>
              <a:t>*9. 4. 1939 </a:t>
            </a:r>
            <a:br>
              <a:rPr lang="en-US" b="1" dirty="0">
                <a:latin typeface="Arial" charset="0"/>
              </a:rPr>
            </a:br>
            <a:r>
              <a:rPr lang="en-US" b="1" dirty="0">
                <a:latin typeface="Arial" charset="0"/>
              </a:rPr>
              <a:t>†30. 4. 2008</a:t>
            </a:r>
            <a:endParaRPr lang="en-US" dirty="0">
              <a:latin typeface="Arial" charset="0"/>
            </a:endParaRPr>
          </a:p>
        </p:txBody>
      </p:sp>
      <p:pic>
        <p:nvPicPr>
          <p:cNvPr id="8" name="Grafik 5" descr="S170_ 1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780307"/>
            <a:ext cx="5184576" cy="388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381000" y="139700"/>
            <a:ext cx="8875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solidFill>
                  <a:schemeClr val="accent2"/>
                </a:solidFill>
                <a:latin typeface="Tahoma" charset="0"/>
                <a:cs typeface="Arial" charset="0"/>
              </a:rPr>
              <a:t>The ß-spiral method for determining absolute velocities </a:t>
            </a:r>
            <a:br>
              <a:rPr lang="en-US" b="1">
                <a:solidFill>
                  <a:schemeClr val="accent2"/>
                </a:solidFill>
                <a:latin typeface="Tahoma" charset="0"/>
                <a:cs typeface="Arial" charset="0"/>
              </a:rPr>
            </a:br>
            <a:r>
              <a:rPr lang="en-US" b="1">
                <a:solidFill>
                  <a:schemeClr val="accent2"/>
                </a:solidFill>
                <a:latin typeface="Tahoma" charset="0"/>
                <a:cs typeface="Arial" charset="0"/>
              </a:rPr>
              <a:t>from hydrographic measurements</a:t>
            </a:r>
          </a:p>
        </p:txBody>
      </p:sp>
      <p:sp>
        <p:nvSpPr>
          <p:cNvPr id="4099" name="Line 18"/>
          <p:cNvSpPr>
            <a:spLocks noChangeShapeType="1"/>
          </p:cNvSpPr>
          <p:nvPr/>
        </p:nvSpPr>
        <p:spPr bwMode="auto">
          <a:xfrm>
            <a:off x="482600" y="1000125"/>
            <a:ext cx="8064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100" name="Rectangle 9"/>
          <p:cNvSpPr>
            <a:spLocks noChangeArrowheads="1"/>
          </p:cNvSpPr>
          <p:nvPr/>
        </p:nvSpPr>
        <p:spPr bwMode="auto">
          <a:xfrm>
            <a:off x="6786563" y="6429375"/>
            <a:ext cx="2284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de-DE" sz="1400" i="1">
                <a:latin typeface="Tahoma" charset="0"/>
              </a:rPr>
              <a:t>Schott and Stommel 1978</a:t>
            </a:r>
          </a:p>
        </p:txBody>
      </p:sp>
      <p:pic>
        <p:nvPicPr>
          <p:cNvPr id="41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195388"/>
            <a:ext cx="8391525"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2714625"/>
            <a:ext cx="3146425" cy="393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6"/>
          <p:cNvSpPr txBox="1">
            <a:spLocks noChangeArrowheads="1"/>
          </p:cNvSpPr>
          <p:nvPr/>
        </p:nvSpPr>
        <p:spPr bwMode="auto">
          <a:xfrm>
            <a:off x="381000" y="139700"/>
            <a:ext cx="5897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a:solidFill>
                  <a:schemeClr val="accent2"/>
                </a:solidFill>
                <a:latin typeface="Tahoma" charset="0"/>
                <a:cs typeface="Arial" charset="0"/>
              </a:rPr>
              <a:t>Open-Ocean Convection</a:t>
            </a:r>
          </a:p>
        </p:txBody>
      </p:sp>
      <p:sp>
        <p:nvSpPr>
          <p:cNvPr id="8196" name="Line 18"/>
          <p:cNvSpPr>
            <a:spLocks noChangeShapeType="1"/>
          </p:cNvSpPr>
          <p:nvPr/>
        </p:nvSpPr>
        <p:spPr bwMode="auto">
          <a:xfrm>
            <a:off x="482600" y="785813"/>
            <a:ext cx="8064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8197" name="Rectangle 9"/>
          <p:cNvSpPr>
            <a:spLocks noChangeArrowheads="1"/>
          </p:cNvSpPr>
          <p:nvPr/>
        </p:nvSpPr>
        <p:spPr bwMode="auto">
          <a:xfrm>
            <a:off x="6799263" y="6524625"/>
            <a:ext cx="2246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de-DE" sz="1400" i="1">
                <a:latin typeface="Tahoma" charset="0"/>
              </a:rPr>
              <a:t>Marshall and Schott  1999</a:t>
            </a:r>
          </a:p>
        </p:txBody>
      </p:sp>
      <p:pic>
        <p:nvPicPr>
          <p:cNvPr id="81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 y="954088"/>
            <a:ext cx="550545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hteck 6"/>
          <p:cNvSpPr>
            <a:spLocks noChangeArrowheads="1"/>
          </p:cNvSpPr>
          <p:nvPr/>
        </p:nvSpPr>
        <p:spPr bwMode="auto">
          <a:xfrm>
            <a:off x="5857875" y="1000125"/>
            <a:ext cx="31432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Tahoma" charset="0"/>
                <a:cs typeface="Tahoma" charset="0"/>
              </a:rPr>
              <a:t>First ADCP measurements of vertical velocities in convective regimes:</a:t>
            </a:r>
          </a:p>
          <a:p>
            <a:r>
              <a:rPr lang="en-US" sz="2000">
                <a:latin typeface="Tahoma" charset="0"/>
                <a:cs typeface="Tahoma" charset="0"/>
              </a:rPr>
              <a:t>Gulf of Lions, Greenland Sea, Labrador Sea.</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928688"/>
            <a:ext cx="6786562"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381000" y="201613"/>
            <a:ext cx="8027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200" b="1" dirty="0">
                <a:solidFill>
                  <a:schemeClr val="accent2"/>
                </a:solidFill>
                <a:latin typeface="Tahoma" charset="0"/>
                <a:cs typeface="Arial" charset="0"/>
              </a:rPr>
              <a:t>Dynamics of </a:t>
            </a:r>
            <a:r>
              <a:rPr lang="en-US" sz="3200" b="1" dirty="0" err="1">
                <a:solidFill>
                  <a:schemeClr val="accent2"/>
                </a:solidFill>
                <a:latin typeface="Tahoma" charset="0"/>
                <a:cs typeface="Arial" charset="0"/>
              </a:rPr>
              <a:t>Thermohaline</a:t>
            </a:r>
            <a:r>
              <a:rPr lang="en-US" sz="3200" b="1" dirty="0">
                <a:solidFill>
                  <a:schemeClr val="accent2"/>
                </a:solidFill>
                <a:latin typeface="Tahoma" charset="0"/>
                <a:cs typeface="Arial" charset="0"/>
              </a:rPr>
              <a:t> Circulation</a:t>
            </a:r>
          </a:p>
        </p:txBody>
      </p:sp>
      <p:sp>
        <p:nvSpPr>
          <p:cNvPr id="9220" name="Line 18"/>
          <p:cNvSpPr>
            <a:spLocks noChangeShapeType="1"/>
          </p:cNvSpPr>
          <p:nvPr/>
        </p:nvSpPr>
        <p:spPr bwMode="auto">
          <a:xfrm>
            <a:off x="482600" y="857250"/>
            <a:ext cx="8064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222" name="Rechteck 6"/>
          <p:cNvSpPr>
            <a:spLocks noChangeArrowheads="1"/>
          </p:cNvSpPr>
          <p:nvPr/>
        </p:nvSpPr>
        <p:spPr bwMode="auto">
          <a:xfrm>
            <a:off x="7143750" y="1000125"/>
            <a:ext cx="20002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Tahoma" charset="0"/>
                <a:cs typeface="Tahoma" charset="0"/>
              </a:rPr>
              <a:t>Initiator and</a:t>
            </a:r>
          </a:p>
          <a:p>
            <a:r>
              <a:rPr lang="en-US" sz="2000">
                <a:latin typeface="Tahoma" charset="0"/>
                <a:cs typeface="Tahoma" charset="0"/>
              </a:rPr>
              <a:t>driving force behind the</a:t>
            </a:r>
          </a:p>
          <a:p>
            <a:r>
              <a:rPr lang="en-US" sz="2000">
                <a:latin typeface="Tahoma" charset="0"/>
                <a:cs typeface="Tahoma" charset="0"/>
              </a:rPr>
              <a:t>collaborative</a:t>
            </a:r>
          </a:p>
          <a:p>
            <a:r>
              <a:rPr lang="en-US" sz="2000">
                <a:latin typeface="Tahoma" charset="0"/>
                <a:cs typeface="Tahoma" charset="0"/>
              </a:rPr>
              <a:t>research project, funded by the German</a:t>
            </a:r>
          </a:p>
          <a:p>
            <a:r>
              <a:rPr lang="en-US" sz="2000">
                <a:latin typeface="Tahoma" charset="0"/>
                <a:cs typeface="Tahoma" charset="0"/>
              </a:rPr>
              <a:t>Research Foundation from 1996 to 2006.</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928688"/>
            <a:ext cx="335756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6"/>
          <p:cNvSpPr txBox="1">
            <a:spLocks noChangeArrowheads="1"/>
          </p:cNvSpPr>
          <p:nvPr/>
        </p:nvSpPr>
        <p:spPr bwMode="auto">
          <a:xfrm>
            <a:off x="381000" y="201613"/>
            <a:ext cx="7834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chemeClr val="accent2"/>
                </a:solidFill>
                <a:latin typeface="Tahoma" charset="0"/>
                <a:cs typeface="Arial" charset="0"/>
              </a:rPr>
              <a:t>North Atlantic Western Boundary Currents</a:t>
            </a:r>
          </a:p>
        </p:txBody>
      </p:sp>
      <p:sp>
        <p:nvSpPr>
          <p:cNvPr id="10244" name="Line 18"/>
          <p:cNvSpPr>
            <a:spLocks noChangeShapeType="1"/>
          </p:cNvSpPr>
          <p:nvPr/>
        </p:nvSpPr>
        <p:spPr bwMode="auto">
          <a:xfrm>
            <a:off x="482600" y="914400"/>
            <a:ext cx="8064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245" name="Rechteck 6"/>
          <p:cNvSpPr>
            <a:spLocks noChangeArrowheads="1"/>
          </p:cNvSpPr>
          <p:nvPr/>
        </p:nvSpPr>
        <p:spPr bwMode="auto">
          <a:xfrm>
            <a:off x="3786188" y="1214438"/>
            <a:ext cx="5143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Tahoma" charset="0"/>
                <a:cs typeface="Tahoma" charset="0"/>
              </a:rPr>
              <a:t>Moored array observations:</a:t>
            </a:r>
          </a:p>
          <a:p>
            <a:endParaRPr lang="en-US" sz="2000">
              <a:latin typeface="Tahoma" charset="0"/>
              <a:cs typeface="Tahoma" charset="0"/>
            </a:endParaRPr>
          </a:p>
          <a:p>
            <a:r>
              <a:rPr lang="en-US" sz="2000">
                <a:latin typeface="Tahoma" charset="0"/>
                <a:cs typeface="Tahoma" charset="0"/>
              </a:rPr>
              <a:t>27°N – Florida Current, 1982-1985</a:t>
            </a:r>
          </a:p>
          <a:p>
            <a:endParaRPr lang="en-US" sz="2000">
              <a:latin typeface="Tahoma" charset="0"/>
              <a:cs typeface="Tahoma" charset="0"/>
            </a:endParaRPr>
          </a:p>
        </p:txBody>
      </p:sp>
      <p:sp>
        <p:nvSpPr>
          <p:cNvPr id="10246" name="Rechteck 9"/>
          <p:cNvSpPr>
            <a:spLocks noChangeArrowheads="1"/>
          </p:cNvSpPr>
          <p:nvPr/>
        </p:nvSpPr>
        <p:spPr bwMode="auto">
          <a:xfrm>
            <a:off x="3786188" y="2506663"/>
            <a:ext cx="53578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Tahoma" charset="0"/>
                <a:cs typeface="Tahoma" charset="0"/>
              </a:rPr>
              <a:t>53°N – Deep Labrador Current, since 1997</a:t>
            </a:r>
          </a:p>
          <a:p>
            <a:r>
              <a:rPr lang="en-US" sz="2000">
                <a:latin typeface="Tahoma" charset="0"/>
                <a:cs typeface="Tahoma" charset="0"/>
              </a:rPr>
              <a:t>43°N – DWBC, 1999- 2005</a:t>
            </a:r>
          </a:p>
        </p:txBody>
      </p:sp>
      <p:pic>
        <p:nvPicPr>
          <p:cNvPr id="102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3500438"/>
            <a:ext cx="71437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381000" y="139700"/>
            <a:ext cx="6761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3600" b="1">
                <a:solidFill>
                  <a:schemeClr val="accent2"/>
                </a:solidFill>
                <a:latin typeface="Tahoma" charset="0"/>
                <a:cs typeface="Arial" charset="0"/>
              </a:rPr>
              <a:t>Somali Current Flow Pattern</a:t>
            </a:r>
          </a:p>
        </p:txBody>
      </p:sp>
      <p:sp>
        <p:nvSpPr>
          <p:cNvPr id="5123" name="Line 18"/>
          <p:cNvSpPr>
            <a:spLocks noChangeShapeType="1"/>
          </p:cNvSpPr>
          <p:nvPr/>
        </p:nvSpPr>
        <p:spPr bwMode="auto">
          <a:xfrm>
            <a:off x="482600" y="785813"/>
            <a:ext cx="8064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3" y="3071813"/>
            <a:ext cx="8809037"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000125"/>
            <a:ext cx="55546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9"/>
          <p:cNvSpPr>
            <a:spLocks noChangeArrowheads="1"/>
          </p:cNvSpPr>
          <p:nvPr/>
        </p:nvSpPr>
        <p:spPr bwMode="auto">
          <a:xfrm>
            <a:off x="6715125" y="6478588"/>
            <a:ext cx="2270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de-DE" sz="1400" i="1">
                <a:latin typeface="Tahoma" charset="0"/>
              </a:rPr>
              <a:t>Schott and McCreary 2001</a:t>
            </a:r>
          </a:p>
        </p:txBody>
      </p:sp>
      <p:sp>
        <p:nvSpPr>
          <p:cNvPr id="5127" name="Rectangle 9"/>
          <p:cNvSpPr>
            <a:spLocks noChangeArrowheads="1"/>
          </p:cNvSpPr>
          <p:nvPr/>
        </p:nvSpPr>
        <p:spPr bwMode="auto">
          <a:xfrm>
            <a:off x="6072188" y="3071813"/>
            <a:ext cx="1585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de-DE" sz="1400" i="1">
                <a:latin typeface="Tahoma" charset="0"/>
              </a:rPr>
              <a:t>Schott et al. 1990</a:t>
            </a:r>
          </a:p>
        </p:txBody>
      </p:sp>
      <p:sp>
        <p:nvSpPr>
          <p:cNvPr id="5128" name="Rechteck 8"/>
          <p:cNvSpPr>
            <a:spLocks noChangeArrowheads="1"/>
          </p:cNvSpPr>
          <p:nvPr/>
        </p:nvSpPr>
        <p:spPr bwMode="auto">
          <a:xfrm>
            <a:off x="6000750" y="1143000"/>
            <a:ext cx="31432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Tahoma" charset="0"/>
                <a:cs typeface="Tahoma" charset="0"/>
              </a:rPr>
              <a:t>High-quality, hydrographic surveys and the first long-term direct measurement</a:t>
            </a:r>
          </a:p>
          <a:p>
            <a:r>
              <a:rPr lang="en-US" sz="2000">
                <a:latin typeface="Tahoma" charset="0"/>
                <a:cs typeface="Tahoma" charset="0"/>
              </a:rPr>
              <a:t>of ocean currents from moored arrays.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6"/>
          <p:cNvSpPr txBox="1">
            <a:spLocks noChangeArrowheads="1"/>
          </p:cNvSpPr>
          <p:nvPr/>
        </p:nvSpPr>
        <p:spPr bwMode="auto">
          <a:xfrm>
            <a:off x="381000" y="201613"/>
            <a:ext cx="5191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chemeClr val="accent2"/>
                </a:solidFill>
                <a:latin typeface="Tahoma" charset="0"/>
                <a:cs typeface="Arial" charset="0"/>
              </a:rPr>
              <a:t>Tropical Atlantic Circulation</a:t>
            </a:r>
          </a:p>
        </p:txBody>
      </p:sp>
      <p:sp>
        <p:nvSpPr>
          <p:cNvPr id="11267" name="Line 18"/>
          <p:cNvSpPr>
            <a:spLocks noChangeShapeType="1"/>
          </p:cNvSpPr>
          <p:nvPr/>
        </p:nvSpPr>
        <p:spPr bwMode="auto">
          <a:xfrm>
            <a:off x="482600" y="785813"/>
            <a:ext cx="8064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268" name="Rechteck 9"/>
          <p:cNvSpPr>
            <a:spLocks noChangeArrowheads="1"/>
          </p:cNvSpPr>
          <p:nvPr/>
        </p:nvSpPr>
        <p:spPr bwMode="auto">
          <a:xfrm>
            <a:off x="4357688" y="1000125"/>
            <a:ext cx="4643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Tahoma" charset="0"/>
                <a:cs typeface="Tahoma" charset="0"/>
              </a:rPr>
              <a:t>R.V. METEOR cruises 1990 - 1996</a:t>
            </a:r>
          </a:p>
        </p:txBody>
      </p:sp>
      <p:pic>
        <p:nvPicPr>
          <p:cNvPr id="11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416050"/>
            <a:ext cx="74295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941388"/>
            <a:ext cx="4173538"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381000" y="201613"/>
            <a:ext cx="5191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2800" b="1">
                <a:solidFill>
                  <a:schemeClr val="accent2"/>
                </a:solidFill>
                <a:latin typeface="Tahoma" charset="0"/>
                <a:cs typeface="Arial" charset="0"/>
              </a:rPr>
              <a:t>Tropical Atlantic Circulation</a:t>
            </a:r>
          </a:p>
        </p:txBody>
      </p:sp>
      <p:sp>
        <p:nvSpPr>
          <p:cNvPr id="12291" name="Line 18"/>
          <p:cNvSpPr>
            <a:spLocks noChangeShapeType="1"/>
          </p:cNvSpPr>
          <p:nvPr/>
        </p:nvSpPr>
        <p:spPr bwMode="auto">
          <a:xfrm>
            <a:off x="482600" y="785813"/>
            <a:ext cx="8064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1000125"/>
            <a:ext cx="51482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hteck 6"/>
          <p:cNvSpPr>
            <a:spLocks noChangeArrowheads="1"/>
          </p:cNvSpPr>
          <p:nvPr/>
        </p:nvSpPr>
        <p:spPr bwMode="auto">
          <a:xfrm>
            <a:off x="382588" y="1117600"/>
            <a:ext cx="404539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latin typeface="Tahoma" charset="0"/>
                <a:cs typeface="Tahoma" charset="0"/>
              </a:rPr>
              <a:t>Moored array:</a:t>
            </a:r>
          </a:p>
          <a:p>
            <a:r>
              <a:rPr lang="en-US" sz="2000" dirty="0">
                <a:latin typeface="Tahoma" charset="0"/>
                <a:cs typeface="Tahoma" charset="0"/>
              </a:rPr>
              <a:t>11°S, NBUC, DWBC, 2000 – 2004</a:t>
            </a:r>
          </a:p>
          <a:p>
            <a:endParaRPr lang="en-US" sz="2000" dirty="0">
              <a:latin typeface="Tahoma" charset="0"/>
              <a:cs typeface="Tahoma" charset="0"/>
            </a:endParaRPr>
          </a:p>
        </p:txBody>
      </p:sp>
      <p:pic>
        <p:nvPicPr>
          <p:cNvPr id="1229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1928813"/>
            <a:ext cx="5648325" cy="478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9"/>
          <p:cNvSpPr>
            <a:spLocks noChangeArrowheads="1"/>
          </p:cNvSpPr>
          <p:nvPr/>
        </p:nvSpPr>
        <p:spPr bwMode="auto">
          <a:xfrm>
            <a:off x="7415213" y="6500813"/>
            <a:ext cx="1585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pPr>
            <a:r>
              <a:rPr lang="de-DE" sz="1400" i="1">
                <a:latin typeface="Tahoma" charset="0"/>
              </a:rPr>
              <a:t>Schott et al. 2005</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921</Words>
  <Application>Microsoft Macintosh PowerPoint</Application>
  <PresentationFormat>Bildschirmpräsentation (4:3)</PresentationFormat>
  <Paragraphs>91</Paragraphs>
  <Slides>14</Slides>
  <Notes>12</Notes>
  <HiddenSlides>2</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Standarddesign</vt:lpstr>
      <vt:lpstr>  Moored observations of the  Deep Western Boundary Current  in the NW Atlantic: 2004-2014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Previous Speaker</vt:lpstr>
      <vt:lpstr> Moored observations of the  Deep Western Boundary  Current in the NW Atlantic:  2004-2014   </vt:lpstr>
      <vt:lpstr>PowerPoint-Präsentation</vt:lpstr>
      <vt:lpstr> Moored observations of the  Deep Western Boundary  Current in the NW Atlantic:  2004-2014   </vt:lpstr>
    </vt:vector>
  </TitlesOfParts>
  <Company>IFM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Fischer</dc:creator>
  <cp:lastModifiedBy>Peter Brandt</cp:lastModifiedBy>
  <cp:revision>738</cp:revision>
  <dcterms:created xsi:type="dcterms:W3CDTF">2003-05-03T11:00:40Z</dcterms:created>
  <dcterms:modified xsi:type="dcterms:W3CDTF">2016-06-15T16:37:33Z</dcterms:modified>
</cp:coreProperties>
</file>